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56" r:id="rId10"/>
  </p:sldIdLst>
  <p:sldSz cx="12192000" cy="6858000"/>
  <p:notesSz cx="7077075" cy="93694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5" d="100"/>
          <a:sy n="75" d="100"/>
        </p:scale>
        <p:origin x="54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3/27/2023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753" y="2537012"/>
            <a:ext cx="9977717" cy="1828800"/>
          </a:xfrm>
        </p:spPr>
        <p:txBody>
          <a:bodyPr/>
          <a:lstStyle/>
          <a:p>
            <a:pPr algn="ctr">
              <a:tabLst>
                <a:tab pos="7543800" algn="l"/>
              </a:tabLst>
            </a:pPr>
            <a:r>
              <a:rPr lang="en-US" sz="3600" b="1" dirty="0" smtClean="0">
                <a:solidFill>
                  <a:schemeClr val="tx1"/>
                </a:solidFill>
              </a:rPr>
              <a:t/>
            </a:r>
            <a:br>
              <a:rPr lang="en-US" sz="3600" b="1" dirty="0" smtClean="0">
                <a:solidFill>
                  <a:schemeClr val="tx1"/>
                </a:solidFill>
              </a:rPr>
            </a:br>
            <a:r>
              <a:rPr lang="en-US" sz="8800" b="1" dirty="0" smtClean="0">
                <a:solidFill>
                  <a:schemeClr val="tx1"/>
                </a:solidFill>
              </a:rPr>
              <a:t>Impact Sourcing</a:t>
            </a:r>
            <a:r>
              <a:rPr lang="en-US" sz="3600" b="1" dirty="0" smtClean="0">
                <a:solidFill>
                  <a:schemeClr val="tx1"/>
                </a:solidFill>
              </a:rPr>
              <a:t/>
            </a:r>
            <a:br>
              <a:rPr lang="en-US" sz="3600" b="1" dirty="0" smtClean="0">
                <a:solidFill>
                  <a:schemeClr val="tx1"/>
                </a:solidFill>
              </a:rPr>
            </a:br>
            <a:endParaRPr lang="en-US" dirty="0">
              <a:solidFill>
                <a:schemeClr val="tx1"/>
              </a:solidFill>
            </a:endParaRPr>
          </a:p>
        </p:txBody>
      </p:sp>
      <p:sp>
        <p:nvSpPr>
          <p:cNvPr id="4" name="Title 1"/>
          <p:cNvSpPr txBox="1">
            <a:spLocks/>
          </p:cNvSpPr>
          <p:nvPr/>
        </p:nvSpPr>
        <p:spPr>
          <a:xfrm>
            <a:off x="3407459" y="4034117"/>
            <a:ext cx="3674659" cy="1120589"/>
          </a:xfrm>
          <a:prstGeom prst="rect">
            <a:avLst/>
          </a:prstGeom>
        </p:spPr>
        <p:txBody>
          <a:bodyPr vert="horz" wrap="square" lIns="91440" tIns="45720" rIns="91440" bIns="45720" rtlCol="0" anchor="ctr">
            <a:noAutofit/>
          </a:bodyPr>
          <a:lstStyle/>
          <a:p>
            <a:pPr marL="0" marR="0" algn="ctr">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a:r>
            <a:br>
              <a:rPr lang="en-US" sz="1600" dirty="0">
                <a:effectLst/>
                <a:latin typeface="Calibri" panose="020F0502020204030204" pitchFamily="34" charset="0"/>
                <a:ea typeface="Times New Roman" panose="02020603050405020304" pitchFamily="18" charset="0"/>
                <a:cs typeface="Times New Roman" panose="02020603050405020304" pitchFamily="18" charset="0"/>
              </a:rPr>
            </a:br>
            <a:r>
              <a:rPr lang="en-US" sz="1600" dirty="0" smtClean="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Paradigm</a:t>
            </a:r>
            <a:r>
              <a:rPr lang="en-US" sz="1600" dirty="0" smtClean="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 </a:t>
            </a:r>
            <a:r>
              <a:rPr lang="en-US" sz="1600" dirty="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Technical Consultants, Inc</a:t>
            </a:r>
            <a:r>
              <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a:t>
            </a:r>
          </a:p>
          <a:p>
            <a:pPr algn="ctr"/>
            <a:r>
              <a:rPr lang="en-US" sz="1600" b="1" dirty="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https://paradigmtechcon.com/</a:t>
            </a:r>
            <a:endPar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endParaRPr>
          </a:p>
          <a:p>
            <a:pPr marL="0" marR="0" algn="ctr">
              <a:spcBef>
                <a:spcPts val="0"/>
              </a:spcBef>
              <a:spcAft>
                <a:spcPts val="0"/>
              </a:spcAft>
            </a:pPr>
            <a:r>
              <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214.785.7307 </a:t>
            </a:r>
            <a:endPar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endParaRPr>
          </a:p>
          <a:p>
            <a:pPr marL="0" marR="0" algn="ctr">
              <a:spcBef>
                <a:spcPts val="0"/>
              </a:spcBef>
              <a:spcAft>
                <a:spcPts val="0"/>
              </a:spcAft>
            </a:pPr>
            <a:endParaRPr lang="en-US" sz="2400" dirty="0">
              <a:effectLst/>
              <a:latin typeface="Times New Roman" panose="02020603050405020304" pitchFamily="18" charset="0"/>
              <a:ea typeface="Times New Roman" panose="02020603050405020304" pitchFamily="18" charset="0"/>
            </a:endParaRPr>
          </a:p>
        </p:txBody>
      </p:sp>
      <p:sp>
        <p:nvSpPr>
          <p:cNvPr id="17" name="Title 1"/>
          <p:cNvSpPr txBox="1">
            <a:spLocks/>
          </p:cNvSpPr>
          <p:nvPr/>
        </p:nvSpPr>
        <p:spPr>
          <a:xfrm>
            <a:off x="771968" y="1174377"/>
            <a:ext cx="9581707" cy="272527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tabLst>
                <a:tab pos="7543800" algn="l"/>
              </a:tabLst>
            </a:pPr>
            <a:endParaRPr lang="en-US" dirty="0">
              <a:solidFill>
                <a:schemeClr val="tx1"/>
              </a:solidFill>
            </a:endParaRPr>
          </a:p>
        </p:txBody>
      </p:sp>
    </p:spTree>
    <p:extLst>
      <p:ext uri="{BB962C8B-B14F-4D97-AF65-F5344CB8AC3E}">
        <p14:creationId xmlns:p14="http://schemas.microsoft.com/office/powerpoint/2010/main" val="30543906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4723" y="4222375"/>
            <a:ext cx="8793372" cy="1828800"/>
          </a:xfrm>
        </p:spPr>
        <p:txBody>
          <a:bodyPr/>
          <a:lstStyle/>
          <a:p>
            <a:pPr algn="l">
              <a:tabLst>
                <a:tab pos="7543800" algn="l"/>
              </a:tabLst>
            </a:pPr>
            <a:r>
              <a:rPr lang="en-US" sz="3600" b="1" dirty="0" smtClean="0">
                <a:solidFill>
                  <a:schemeClr val="tx1"/>
                </a:solidFill>
              </a:rPr>
              <a:t/>
            </a:r>
            <a:br>
              <a:rPr lang="en-US" sz="3600" b="1" dirty="0" smtClean="0">
                <a:solidFill>
                  <a:schemeClr val="tx1"/>
                </a:solidFill>
              </a:rPr>
            </a:br>
            <a:r>
              <a:rPr lang="en-US" sz="3600" b="1" dirty="0" smtClean="0">
                <a:solidFill>
                  <a:schemeClr val="tx1"/>
                </a:solidFill>
              </a:rPr>
              <a:t>What is Impact Sourcing?</a:t>
            </a:r>
            <a:br>
              <a:rPr lang="en-US" sz="3600" b="1" dirty="0" smtClean="0">
                <a:solidFill>
                  <a:schemeClr val="tx1"/>
                </a:solidFill>
              </a:rPr>
            </a:br>
            <a:r>
              <a:rPr lang="en-US" sz="3600" b="1" dirty="0">
                <a:solidFill>
                  <a:schemeClr val="tx1"/>
                </a:solidFill>
              </a:rPr>
              <a:t/>
            </a:r>
            <a:br>
              <a:rPr lang="en-US" sz="3600" b="1" dirty="0">
                <a:solidFill>
                  <a:schemeClr val="tx1"/>
                </a:solidFill>
              </a:rPr>
            </a:br>
            <a:r>
              <a:rPr lang="en-US" sz="2400" dirty="0" smtClean="0">
                <a:solidFill>
                  <a:schemeClr val="tx1"/>
                </a:solidFill>
              </a:rPr>
              <a:t>Impact Sourcing is an emerging sub-field of global outsourcing. As defined by the Global Impact Sourcing Coalition (GSIC), It is an exclusive employment practice through which companies around the globe intentionally hire and provide career development opportunities to people in different geographical locations who otherwise have limited prospects for employment (those who are at the base of the pyramid), to deliver business and social outcomes. </a:t>
            </a:r>
            <a:br>
              <a:rPr lang="en-US" sz="2400" dirty="0" smtClean="0">
                <a:solidFill>
                  <a:schemeClr val="tx1"/>
                </a:solidFill>
              </a:rPr>
            </a:br>
            <a:r>
              <a:rPr lang="en-US" sz="2400" dirty="0">
                <a:solidFill>
                  <a:schemeClr val="tx1"/>
                </a:solidFill>
              </a:rPr>
              <a:t/>
            </a:r>
            <a:br>
              <a:rPr lang="en-US" sz="2400" dirty="0">
                <a:solidFill>
                  <a:schemeClr val="tx1"/>
                </a:solidFill>
              </a:rPr>
            </a:br>
            <a:r>
              <a:rPr lang="en-US" sz="2000" i="1" dirty="0" smtClean="0">
                <a:solidFill>
                  <a:schemeClr val="tx1"/>
                </a:solidFill>
              </a:rPr>
              <a:t>In Simple words:</a:t>
            </a:r>
            <a:br>
              <a:rPr lang="en-US" sz="2000" i="1" dirty="0" smtClean="0">
                <a:solidFill>
                  <a:schemeClr val="tx1"/>
                </a:solidFill>
              </a:rPr>
            </a:br>
            <a:r>
              <a:rPr lang="en-US" sz="2000" i="1" dirty="0" smtClean="0">
                <a:solidFill>
                  <a:schemeClr val="tx1"/>
                </a:solidFill>
              </a:rPr>
              <a:t>Impact </a:t>
            </a:r>
            <a:r>
              <a:rPr lang="en-US" sz="2000" i="1" dirty="0">
                <a:solidFill>
                  <a:schemeClr val="tx1"/>
                </a:solidFill>
              </a:rPr>
              <a:t>Sourcing is a way to direct digital work towards people and </a:t>
            </a:r>
            <a:r>
              <a:rPr lang="en-US" sz="2000" i="1" dirty="0" smtClean="0">
                <a:solidFill>
                  <a:schemeClr val="tx1"/>
                </a:solidFill>
              </a:rPr>
              <a:t>areas (globally) </a:t>
            </a:r>
            <a:r>
              <a:rPr lang="en-US" sz="2000" i="1" dirty="0">
                <a:solidFill>
                  <a:schemeClr val="tx1"/>
                </a:solidFill>
              </a:rPr>
              <a:t>that would not typically </a:t>
            </a:r>
            <a:r>
              <a:rPr lang="en-US" sz="2000" i="1" dirty="0" smtClean="0">
                <a:solidFill>
                  <a:schemeClr val="tx1"/>
                </a:solidFill>
              </a:rPr>
              <a:t>have opportunity to work with it </a:t>
            </a:r>
            <a:r>
              <a:rPr lang="en-US" sz="2000" i="1" dirty="0">
                <a:solidFill>
                  <a:schemeClr val="tx1"/>
                </a:solidFill>
              </a:rPr>
              <a:t>and ensure </a:t>
            </a:r>
            <a:r>
              <a:rPr lang="en-US" sz="2000" i="1" dirty="0" smtClean="0">
                <a:solidFill>
                  <a:schemeClr val="tx1"/>
                </a:solidFill>
              </a:rPr>
              <a:t>they get financial stability because of it.  </a:t>
            </a:r>
            <a:r>
              <a:rPr lang="en-US" sz="2400" b="1" dirty="0" smtClean="0">
                <a:solidFill>
                  <a:schemeClr val="tx1"/>
                </a:solidFill>
              </a:rPr>
              <a:t/>
            </a:r>
            <a:br>
              <a:rPr lang="en-US" sz="2400" b="1" dirty="0" smtClean="0">
                <a:solidFill>
                  <a:schemeClr val="tx1"/>
                </a:solidFill>
              </a:rPr>
            </a:br>
            <a:endParaRPr lang="en-US" sz="2400" dirty="0">
              <a:solidFill>
                <a:schemeClr val="tx1"/>
              </a:solidFill>
            </a:endParaRPr>
          </a:p>
        </p:txBody>
      </p:sp>
      <p:sp>
        <p:nvSpPr>
          <p:cNvPr id="17" name="Title 1"/>
          <p:cNvSpPr txBox="1">
            <a:spLocks/>
          </p:cNvSpPr>
          <p:nvPr/>
        </p:nvSpPr>
        <p:spPr>
          <a:xfrm>
            <a:off x="771968" y="1174377"/>
            <a:ext cx="9581707" cy="272527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tabLst>
                <a:tab pos="7543800" algn="l"/>
              </a:tabLst>
            </a:pPr>
            <a:endParaRPr lang="en-US" dirty="0">
              <a:solidFill>
                <a:schemeClr val="tx1"/>
              </a:solidFill>
            </a:endParaRPr>
          </a:p>
        </p:txBody>
      </p:sp>
      <p:sp>
        <p:nvSpPr>
          <p:cNvPr id="5" name="Title 1"/>
          <p:cNvSpPr txBox="1">
            <a:spLocks/>
          </p:cNvSpPr>
          <p:nvPr/>
        </p:nvSpPr>
        <p:spPr>
          <a:xfrm>
            <a:off x="105459" y="5813608"/>
            <a:ext cx="3674659" cy="1120589"/>
          </a:xfrm>
          <a:prstGeom prst="rect">
            <a:avLst/>
          </a:prstGeom>
        </p:spPr>
        <p:txBody>
          <a:bodyPr vert="horz" wrap="square" lIns="91440" tIns="45720" rIns="91440" bIns="45720" rtlCol="0" anchor="ctr">
            <a:noAutofit/>
          </a:bodyPr>
          <a:lstStyle/>
          <a:p>
            <a:pPr marL="0" marR="0" algn="ctr">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a:r>
            <a:br>
              <a:rPr lang="en-US" sz="1600" dirty="0">
                <a:effectLst/>
                <a:latin typeface="Calibri" panose="020F0502020204030204" pitchFamily="34" charset="0"/>
                <a:ea typeface="Times New Roman" panose="02020603050405020304" pitchFamily="18" charset="0"/>
                <a:cs typeface="Times New Roman" panose="02020603050405020304" pitchFamily="18" charset="0"/>
              </a:rPr>
            </a:br>
            <a:r>
              <a:rPr lang="en-US" sz="1600" dirty="0" smtClean="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Paradigm</a:t>
            </a:r>
            <a:r>
              <a:rPr lang="en-US" sz="1600" dirty="0" smtClean="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 </a:t>
            </a:r>
            <a:r>
              <a:rPr lang="en-US" sz="1600" dirty="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Technical Consultants, Inc</a:t>
            </a:r>
            <a:r>
              <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a:t>
            </a:r>
          </a:p>
          <a:p>
            <a:pPr algn="ctr"/>
            <a:r>
              <a:rPr lang="en-US" sz="1600" b="1" dirty="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https://paradigmtechcon.com/</a:t>
            </a:r>
            <a:endPar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endParaRPr>
          </a:p>
          <a:p>
            <a:pPr marL="0" marR="0" algn="ctr">
              <a:spcBef>
                <a:spcPts val="0"/>
              </a:spcBef>
              <a:spcAft>
                <a:spcPts val="0"/>
              </a:spcAft>
            </a:pPr>
            <a:r>
              <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214.785.7307 </a:t>
            </a:r>
            <a:endPar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endParaRPr>
          </a:p>
          <a:p>
            <a:pPr marL="0" marR="0" algn="ctr">
              <a:spcBef>
                <a:spcPts val="0"/>
              </a:spcBef>
              <a:spcAft>
                <a:spcPts val="0"/>
              </a:spcAft>
            </a:pP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347292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37129" y="4186519"/>
            <a:ext cx="8229600" cy="2187387"/>
          </a:xfrm>
        </p:spPr>
        <p:txBody>
          <a:bodyPr/>
          <a:lstStyle/>
          <a:p>
            <a:pPr algn="l">
              <a:tabLst>
                <a:tab pos="7543800" algn="l"/>
              </a:tabLst>
            </a:pPr>
            <a:r>
              <a:rPr lang="en-US" sz="3600" b="1" dirty="0" smtClean="0">
                <a:solidFill>
                  <a:schemeClr val="tx1"/>
                </a:solidFill>
              </a:rPr>
              <a:t/>
            </a:r>
            <a:br>
              <a:rPr lang="en-US" sz="3600" b="1" dirty="0" smtClean="0">
                <a:solidFill>
                  <a:schemeClr val="tx1"/>
                </a:solidFill>
              </a:rPr>
            </a:br>
            <a:r>
              <a:rPr lang="en-US" sz="3600" b="1" dirty="0" smtClean="0">
                <a:solidFill>
                  <a:schemeClr val="tx1"/>
                </a:solidFill>
              </a:rPr>
              <a:t>Business Benefits</a:t>
            </a:r>
            <a:br>
              <a:rPr lang="en-US" sz="3600" b="1" dirty="0" smtClean="0">
                <a:solidFill>
                  <a:schemeClr val="tx1"/>
                </a:solidFill>
              </a:rPr>
            </a:br>
            <a:r>
              <a:rPr lang="en-US" sz="3600" b="1" dirty="0" smtClean="0">
                <a:solidFill>
                  <a:schemeClr val="tx1"/>
                </a:solidFill>
              </a:rPr>
              <a:t/>
            </a:r>
            <a:br>
              <a:rPr lang="en-US" sz="3600" b="1" dirty="0" smtClean="0">
                <a:solidFill>
                  <a:schemeClr val="tx1"/>
                </a:solidFill>
              </a:rPr>
            </a:br>
            <a:r>
              <a:rPr lang="en-US" sz="2400" dirty="0" smtClean="0">
                <a:solidFill>
                  <a:schemeClr val="tx1"/>
                </a:solidFill>
              </a:rPr>
              <a:t>Impact </a:t>
            </a:r>
            <a:r>
              <a:rPr lang="en-US" sz="2400" dirty="0">
                <a:solidFill>
                  <a:schemeClr val="tx1"/>
                </a:solidFill>
              </a:rPr>
              <a:t>Sourcing </a:t>
            </a:r>
            <a:r>
              <a:rPr lang="en-US" sz="2400" dirty="0" smtClean="0">
                <a:solidFill>
                  <a:schemeClr val="tx1"/>
                </a:solidFill>
              </a:rPr>
              <a:t>provides </a:t>
            </a:r>
            <a:r>
              <a:rPr lang="en-US" sz="2400" dirty="0">
                <a:solidFill>
                  <a:schemeClr val="tx1"/>
                </a:solidFill>
              </a:rPr>
              <a:t>many business benefits, including access to new </a:t>
            </a:r>
            <a:r>
              <a:rPr lang="en-US" sz="2400" dirty="0" smtClean="0">
                <a:solidFill>
                  <a:schemeClr val="tx1"/>
                </a:solidFill>
              </a:rPr>
              <a:t>and untapped sources </a:t>
            </a:r>
            <a:r>
              <a:rPr lang="en-US" sz="2400" dirty="0">
                <a:solidFill>
                  <a:schemeClr val="tx1"/>
                </a:solidFill>
              </a:rPr>
              <a:t>of talent, higher levels of employee engagement, and lower attrition </a:t>
            </a:r>
            <a:r>
              <a:rPr lang="en-US" sz="2400" dirty="0" smtClean="0">
                <a:solidFill>
                  <a:schemeClr val="tx1"/>
                </a:solidFill>
              </a:rPr>
              <a:t>rates (as low as 40% in some cases), </a:t>
            </a:r>
            <a:r>
              <a:rPr lang="en-US" sz="2400" dirty="0">
                <a:solidFill>
                  <a:schemeClr val="tx1"/>
                </a:solidFill>
              </a:rPr>
              <a:t>while </a:t>
            </a:r>
            <a:r>
              <a:rPr lang="en-US" sz="2400" dirty="0" smtClean="0">
                <a:solidFill>
                  <a:schemeClr val="tx1"/>
                </a:solidFill>
              </a:rPr>
              <a:t>also offering opportunities for employees (mostly youth) their </a:t>
            </a:r>
            <a:r>
              <a:rPr lang="en-US" sz="2400" dirty="0">
                <a:solidFill>
                  <a:schemeClr val="tx1"/>
                </a:solidFill>
              </a:rPr>
              <a:t>first step onto a career ladder that leads to economic self-sufficiency through income growth, skills development, and professional advancement.</a:t>
            </a:r>
            <a:r>
              <a:rPr lang="en-US" sz="2400" dirty="0"/>
              <a:t> </a:t>
            </a:r>
            <a:r>
              <a:rPr lang="en-US" sz="2400" dirty="0" smtClean="0"/>
              <a:t/>
            </a:r>
            <a:br>
              <a:rPr lang="en-US" sz="2400" dirty="0" smtClean="0"/>
            </a:br>
            <a:r>
              <a:rPr lang="en-US" sz="2400" dirty="0" smtClean="0"/>
              <a:t/>
            </a:r>
            <a:br>
              <a:rPr lang="en-US" sz="2400" dirty="0" smtClean="0"/>
            </a:br>
            <a:r>
              <a:rPr lang="en-GB" sz="2400" dirty="0" smtClean="0">
                <a:solidFill>
                  <a:schemeClr val="tx1"/>
                </a:solidFill>
              </a:rPr>
              <a:t>Impact </a:t>
            </a:r>
            <a:r>
              <a:rPr lang="en-GB" sz="2400" dirty="0">
                <a:solidFill>
                  <a:schemeClr val="tx1"/>
                </a:solidFill>
              </a:rPr>
              <a:t>sourcing is </a:t>
            </a:r>
            <a:r>
              <a:rPr lang="en-GB" sz="2400" dirty="0" smtClean="0">
                <a:solidFill>
                  <a:schemeClr val="tx1"/>
                </a:solidFill>
              </a:rPr>
              <a:t>often </a:t>
            </a:r>
            <a:r>
              <a:rPr lang="en-GB" sz="2400" dirty="0">
                <a:solidFill>
                  <a:schemeClr val="tx1"/>
                </a:solidFill>
              </a:rPr>
              <a:t>seen as a </a:t>
            </a:r>
            <a:r>
              <a:rPr lang="en-GB" sz="2400" dirty="0" smtClean="0">
                <a:solidFill>
                  <a:schemeClr val="tx1"/>
                </a:solidFill>
              </a:rPr>
              <a:t>win-win strategy </a:t>
            </a:r>
            <a:r>
              <a:rPr lang="en-GB" sz="2400" dirty="0">
                <a:solidFill>
                  <a:schemeClr val="tx1"/>
                </a:solidFill>
              </a:rPr>
              <a:t>for </a:t>
            </a:r>
            <a:r>
              <a:rPr lang="en-GB" sz="2400" dirty="0" smtClean="0">
                <a:solidFill>
                  <a:schemeClr val="tx1"/>
                </a:solidFill>
              </a:rPr>
              <a:t>business leveraging this model, outsourcing </a:t>
            </a:r>
            <a:r>
              <a:rPr lang="en-GB" sz="2400" dirty="0">
                <a:solidFill>
                  <a:schemeClr val="tx1"/>
                </a:solidFill>
              </a:rPr>
              <a:t>service providers and </a:t>
            </a:r>
            <a:r>
              <a:rPr lang="en-GB" sz="2400" dirty="0" smtClean="0">
                <a:solidFill>
                  <a:schemeClr val="tx1"/>
                </a:solidFill>
              </a:rPr>
              <a:t>outsourcing employees.</a:t>
            </a:r>
            <a:r>
              <a:rPr lang="en-US" sz="3600" b="1" dirty="0" smtClean="0">
                <a:solidFill>
                  <a:schemeClr val="tx1"/>
                </a:solidFill>
              </a:rPr>
              <a:t/>
            </a:r>
            <a:br>
              <a:rPr lang="en-US" sz="3600" b="1" dirty="0" smtClean="0">
                <a:solidFill>
                  <a:schemeClr val="tx1"/>
                </a:solidFill>
              </a:rPr>
            </a:br>
            <a:endParaRPr lang="en-US" dirty="0">
              <a:solidFill>
                <a:schemeClr val="tx1"/>
              </a:solidFill>
            </a:endParaRPr>
          </a:p>
        </p:txBody>
      </p:sp>
      <p:sp>
        <p:nvSpPr>
          <p:cNvPr id="17" name="Title 1"/>
          <p:cNvSpPr txBox="1">
            <a:spLocks/>
          </p:cNvSpPr>
          <p:nvPr/>
        </p:nvSpPr>
        <p:spPr>
          <a:xfrm>
            <a:off x="771968" y="1174377"/>
            <a:ext cx="9581707" cy="272527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tabLst>
                <a:tab pos="7543800" algn="l"/>
              </a:tabLst>
            </a:pPr>
            <a:endParaRPr lang="en-US" dirty="0">
              <a:solidFill>
                <a:schemeClr val="tx1"/>
              </a:solidFill>
            </a:endParaRPr>
          </a:p>
        </p:txBody>
      </p:sp>
      <p:sp>
        <p:nvSpPr>
          <p:cNvPr id="5" name="Title 1"/>
          <p:cNvSpPr txBox="1">
            <a:spLocks/>
          </p:cNvSpPr>
          <p:nvPr/>
        </p:nvSpPr>
        <p:spPr>
          <a:xfrm>
            <a:off x="105459" y="5737411"/>
            <a:ext cx="3674659" cy="1120589"/>
          </a:xfrm>
          <a:prstGeom prst="rect">
            <a:avLst/>
          </a:prstGeom>
        </p:spPr>
        <p:txBody>
          <a:bodyPr vert="horz" wrap="square" lIns="91440" tIns="45720" rIns="91440" bIns="45720" rtlCol="0" anchor="ctr">
            <a:noAutofit/>
          </a:bodyPr>
          <a:lstStyle/>
          <a:p>
            <a:pPr marL="0" marR="0" algn="ctr">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a:r>
            <a:br>
              <a:rPr lang="en-US" sz="1600" dirty="0">
                <a:effectLst/>
                <a:latin typeface="Calibri" panose="020F0502020204030204" pitchFamily="34" charset="0"/>
                <a:ea typeface="Times New Roman" panose="02020603050405020304" pitchFamily="18" charset="0"/>
                <a:cs typeface="Times New Roman" panose="02020603050405020304" pitchFamily="18" charset="0"/>
              </a:rPr>
            </a:br>
            <a:r>
              <a:rPr lang="en-US" sz="1600" dirty="0" smtClean="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Paradigm</a:t>
            </a:r>
            <a:r>
              <a:rPr lang="en-US" sz="1600" dirty="0" smtClean="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 </a:t>
            </a:r>
            <a:r>
              <a:rPr lang="en-US" sz="1600" dirty="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Technical Consultants, Inc</a:t>
            </a:r>
            <a:r>
              <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a:t>
            </a:r>
          </a:p>
          <a:p>
            <a:pPr algn="ctr"/>
            <a:r>
              <a:rPr lang="en-US" sz="1600" b="1" dirty="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https://paradigmtechcon.com/</a:t>
            </a:r>
            <a:endPar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endParaRPr>
          </a:p>
          <a:p>
            <a:pPr marL="0" marR="0" algn="ctr">
              <a:spcBef>
                <a:spcPts val="0"/>
              </a:spcBef>
              <a:spcAft>
                <a:spcPts val="0"/>
              </a:spcAft>
            </a:pPr>
            <a:r>
              <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214.785.7307 </a:t>
            </a:r>
            <a:endPar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endParaRPr>
          </a:p>
          <a:p>
            <a:pPr marL="0" marR="0" algn="ctr">
              <a:spcBef>
                <a:spcPts val="0"/>
              </a:spcBef>
              <a:spcAft>
                <a:spcPts val="0"/>
              </a:spcAft>
            </a:pP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434804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4721" y="2446846"/>
            <a:ext cx="8779705" cy="1043756"/>
          </a:xfrm>
        </p:spPr>
        <p:txBody>
          <a:bodyPr/>
          <a:lstStyle/>
          <a:p>
            <a:pPr algn="l"/>
            <a:r>
              <a:rPr lang="en-US" sz="3600" b="1" dirty="0" smtClean="0">
                <a:solidFill>
                  <a:schemeClr val="tx1"/>
                </a:solidFill>
              </a:rPr>
              <a:t>Value Proposition</a:t>
            </a:r>
            <a:r>
              <a:rPr lang="en-US" sz="2000" dirty="0" smtClean="0">
                <a:solidFill>
                  <a:schemeClr val="tx1"/>
                </a:solidFill>
              </a:rPr>
              <a:t/>
            </a:r>
            <a:br>
              <a:rPr lang="en-US" sz="2000" dirty="0" smtClean="0">
                <a:solidFill>
                  <a:schemeClr val="tx1"/>
                </a:solidFill>
              </a:rPr>
            </a:br>
            <a:r>
              <a:rPr lang="en-US" sz="2000" b="1" dirty="0" smtClean="0">
                <a:solidFill>
                  <a:schemeClr val="tx1"/>
                </a:solidFill>
              </a:rPr>
              <a:t/>
            </a:r>
            <a:br>
              <a:rPr lang="en-US" sz="2000" b="1" dirty="0" smtClean="0">
                <a:solidFill>
                  <a:schemeClr val="tx1"/>
                </a:solidFill>
              </a:rPr>
            </a:br>
            <a:r>
              <a:rPr lang="en-US" sz="1400" dirty="0" smtClean="0">
                <a:solidFill>
                  <a:schemeClr val="tx1"/>
                </a:solidFill>
              </a:rPr>
              <a:t>Based on several researches done by different organizations, the </a:t>
            </a:r>
            <a:r>
              <a:rPr lang="en-US" sz="1400" dirty="0">
                <a:solidFill>
                  <a:schemeClr val="tx1"/>
                </a:solidFill>
              </a:rPr>
              <a:t>value proposition for </a:t>
            </a:r>
            <a:r>
              <a:rPr lang="en-US" sz="1400" dirty="0" smtClean="0">
                <a:solidFill>
                  <a:schemeClr val="tx1"/>
                </a:solidFill>
              </a:rPr>
              <a:t>Impact Sourcing </a:t>
            </a:r>
            <a:r>
              <a:rPr lang="en-US" sz="1400" dirty="0">
                <a:solidFill>
                  <a:schemeClr val="tx1"/>
                </a:solidFill>
              </a:rPr>
              <a:t>is strong: </a:t>
            </a:r>
            <a:r>
              <a:rPr lang="en-US" sz="1400" dirty="0" smtClean="0">
                <a:solidFill>
                  <a:schemeClr val="tx1"/>
                </a:solidFill>
              </a:rPr>
              <a:t>It’s benefits </a:t>
            </a:r>
            <a:r>
              <a:rPr lang="en-US" sz="1400" dirty="0">
                <a:solidFill>
                  <a:schemeClr val="tx1"/>
                </a:solidFill>
              </a:rPr>
              <a:t>are </a:t>
            </a:r>
            <a:r>
              <a:rPr lang="en-US" sz="1400" dirty="0" smtClean="0">
                <a:solidFill>
                  <a:schemeClr val="tx1"/>
                </a:solidFill>
              </a:rPr>
              <a:t>realized by those </a:t>
            </a:r>
            <a:r>
              <a:rPr lang="en-US" sz="1400" dirty="0">
                <a:solidFill>
                  <a:schemeClr val="tx1"/>
                </a:solidFill>
              </a:rPr>
              <a:t>most in need, and </a:t>
            </a:r>
            <a:r>
              <a:rPr lang="en-US" sz="1400" dirty="0" smtClean="0">
                <a:solidFill>
                  <a:schemeClr val="tx1"/>
                </a:solidFill>
              </a:rPr>
              <a:t>to surrounding communities. </a:t>
            </a:r>
            <a:r>
              <a:rPr lang="en-US" sz="1400" dirty="0">
                <a:solidFill>
                  <a:schemeClr val="tx1"/>
                </a:solidFill>
              </a:rPr>
              <a:t>The </a:t>
            </a:r>
            <a:r>
              <a:rPr lang="en-US" sz="1400" dirty="0" smtClean="0">
                <a:solidFill>
                  <a:schemeClr val="tx1"/>
                </a:solidFill>
              </a:rPr>
              <a:t>additive nature </a:t>
            </a:r>
            <a:r>
              <a:rPr lang="en-US" sz="1400" dirty="0">
                <a:solidFill>
                  <a:schemeClr val="tx1"/>
                </a:solidFill>
              </a:rPr>
              <a:t>of Impact </a:t>
            </a:r>
            <a:r>
              <a:rPr lang="en-US" sz="1400" dirty="0" smtClean="0">
                <a:solidFill>
                  <a:schemeClr val="tx1"/>
                </a:solidFill>
              </a:rPr>
              <a:t>Sourcing—whereby clients </a:t>
            </a:r>
            <a:r>
              <a:rPr lang="en-US" sz="1400" dirty="0">
                <a:solidFill>
                  <a:schemeClr val="tx1"/>
                </a:solidFill>
              </a:rPr>
              <a:t>have the opportunity to </a:t>
            </a:r>
            <a:r>
              <a:rPr lang="en-US" sz="1400" dirty="0" smtClean="0">
                <a:solidFill>
                  <a:schemeClr val="tx1"/>
                </a:solidFill>
              </a:rPr>
              <a:t>positively impact </a:t>
            </a:r>
            <a:r>
              <a:rPr lang="en-US" sz="1400" dirty="0">
                <a:solidFill>
                  <a:schemeClr val="tx1"/>
                </a:solidFill>
              </a:rPr>
              <a:t>their internal Corporate </a:t>
            </a:r>
            <a:r>
              <a:rPr lang="en-US" sz="1400" dirty="0" smtClean="0">
                <a:solidFill>
                  <a:schemeClr val="tx1"/>
                </a:solidFill>
              </a:rPr>
              <a:t>Social Responsibility </a:t>
            </a:r>
            <a:r>
              <a:rPr lang="en-US" sz="1400" dirty="0">
                <a:solidFill>
                  <a:schemeClr val="tx1"/>
                </a:solidFill>
              </a:rPr>
              <a:t>(CSR) agenda and have </a:t>
            </a:r>
            <a:r>
              <a:rPr lang="en-US" sz="1400" dirty="0" smtClean="0">
                <a:solidFill>
                  <a:schemeClr val="tx1"/>
                </a:solidFill>
              </a:rPr>
              <a:t>a greater </a:t>
            </a:r>
            <a:r>
              <a:rPr lang="en-US" sz="1400" dirty="0">
                <a:solidFill>
                  <a:schemeClr val="tx1"/>
                </a:solidFill>
              </a:rPr>
              <a:t>positive impact on the </a:t>
            </a:r>
            <a:r>
              <a:rPr lang="en-US" sz="1400" dirty="0" smtClean="0">
                <a:solidFill>
                  <a:schemeClr val="tx1"/>
                </a:solidFill>
              </a:rPr>
              <a:t>broader communities </a:t>
            </a:r>
            <a:r>
              <a:rPr lang="en-US" sz="1400" dirty="0">
                <a:solidFill>
                  <a:schemeClr val="tx1"/>
                </a:solidFill>
              </a:rPr>
              <a:t>on top of the </a:t>
            </a:r>
            <a:r>
              <a:rPr lang="en-US" sz="1400" dirty="0" smtClean="0">
                <a:solidFill>
                  <a:schemeClr val="tx1"/>
                </a:solidFill>
              </a:rPr>
              <a:t>typical business </a:t>
            </a:r>
            <a:r>
              <a:rPr lang="en-US" sz="1400" dirty="0">
                <a:solidFill>
                  <a:schemeClr val="tx1"/>
                </a:solidFill>
              </a:rPr>
              <a:t>case for </a:t>
            </a:r>
            <a:r>
              <a:rPr lang="en-US" sz="1400" dirty="0" smtClean="0">
                <a:solidFill>
                  <a:schemeClr val="tx1"/>
                </a:solidFill>
              </a:rPr>
              <a:t>outsourcing—resonates with </a:t>
            </a:r>
            <a:r>
              <a:rPr lang="en-US" sz="1400" dirty="0">
                <a:solidFill>
                  <a:schemeClr val="tx1"/>
                </a:solidFill>
              </a:rPr>
              <a:t>potential buyers of these services.</a:t>
            </a:r>
            <a:r>
              <a:rPr lang="en-US" sz="1400" b="1" dirty="0" smtClean="0">
                <a:solidFill>
                  <a:schemeClr val="tx1"/>
                </a:solidFill>
              </a:rPr>
              <a:t/>
            </a:r>
            <a:br>
              <a:rPr lang="en-US" sz="1400" b="1" dirty="0" smtClean="0">
                <a:solidFill>
                  <a:schemeClr val="tx1"/>
                </a:solidFill>
              </a:rPr>
            </a:br>
            <a:r>
              <a:rPr lang="en-US" sz="1400" b="1" dirty="0" smtClean="0">
                <a:solidFill>
                  <a:schemeClr val="tx1"/>
                </a:solidFill>
              </a:rPr>
              <a:t/>
            </a:r>
            <a:br>
              <a:rPr lang="en-US" sz="1400" b="1" dirty="0" smtClean="0">
                <a:solidFill>
                  <a:schemeClr val="tx1"/>
                </a:solidFill>
              </a:rPr>
            </a:br>
            <a:r>
              <a:rPr lang="en-US" sz="1400" dirty="0">
                <a:solidFill>
                  <a:schemeClr val="tx1"/>
                </a:solidFill>
              </a:rPr>
              <a:t>The key point about Impact </a:t>
            </a:r>
            <a:r>
              <a:rPr lang="en-US" sz="1400" dirty="0" smtClean="0">
                <a:solidFill>
                  <a:schemeClr val="tx1"/>
                </a:solidFill>
              </a:rPr>
              <a:t>Sourcing for </a:t>
            </a:r>
            <a:r>
              <a:rPr lang="en-US" sz="1400" dirty="0">
                <a:solidFill>
                  <a:schemeClr val="tx1"/>
                </a:solidFill>
              </a:rPr>
              <a:t>an outsourcing service </a:t>
            </a:r>
            <a:r>
              <a:rPr lang="en-US" sz="1400" dirty="0" smtClean="0">
                <a:solidFill>
                  <a:schemeClr val="tx1"/>
                </a:solidFill>
              </a:rPr>
              <a:t>provider and </a:t>
            </a:r>
            <a:r>
              <a:rPr lang="en-US" sz="1400" dirty="0">
                <a:solidFill>
                  <a:schemeClr val="tx1"/>
                </a:solidFill>
              </a:rPr>
              <a:t>a client is that, like any </a:t>
            </a:r>
            <a:r>
              <a:rPr lang="en-US" sz="1400" dirty="0" smtClean="0">
                <a:solidFill>
                  <a:schemeClr val="tx1"/>
                </a:solidFill>
              </a:rPr>
              <a:t>traditional outsourcing </a:t>
            </a:r>
            <a:r>
              <a:rPr lang="en-US" sz="1400" dirty="0">
                <a:solidFill>
                  <a:schemeClr val="tx1"/>
                </a:solidFill>
              </a:rPr>
              <a:t>service, it must </a:t>
            </a:r>
            <a:r>
              <a:rPr lang="en-US" sz="1400" dirty="0" smtClean="0">
                <a:solidFill>
                  <a:schemeClr val="tx1"/>
                </a:solidFill>
              </a:rPr>
              <a:t>offer </a:t>
            </a:r>
            <a:r>
              <a:rPr lang="en-US" sz="1400" dirty="0">
                <a:solidFill>
                  <a:schemeClr val="tx1"/>
                </a:solidFill>
              </a:rPr>
              <a:t>a </a:t>
            </a:r>
            <a:r>
              <a:rPr lang="en-US" sz="1400" dirty="0" smtClean="0">
                <a:solidFill>
                  <a:schemeClr val="tx1"/>
                </a:solidFill>
              </a:rPr>
              <a:t>good </a:t>
            </a:r>
            <a:r>
              <a:rPr lang="en-US" sz="1400" dirty="0">
                <a:solidFill>
                  <a:schemeClr val="tx1"/>
                </a:solidFill>
              </a:rPr>
              <a:t>business response </a:t>
            </a:r>
            <a:r>
              <a:rPr lang="en-US" sz="1400" dirty="0" smtClean="0">
                <a:solidFill>
                  <a:schemeClr val="tx1"/>
                </a:solidFill>
              </a:rPr>
              <a:t>to a </a:t>
            </a:r>
            <a:r>
              <a:rPr lang="en-US" sz="1400" dirty="0">
                <a:solidFill>
                  <a:schemeClr val="tx1"/>
                </a:solidFill>
              </a:rPr>
              <a:t>client’s desire to outsource </a:t>
            </a:r>
            <a:r>
              <a:rPr lang="en-US" sz="1400" dirty="0" smtClean="0">
                <a:solidFill>
                  <a:schemeClr val="tx1"/>
                </a:solidFill>
              </a:rPr>
              <a:t>certain functions</a:t>
            </a:r>
            <a:r>
              <a:rPr lang="en-US" sz="1400" dirty="0">
                <a:solidFill>
                  <a:schemeClr val="tx1"/>
                </a:solidFill>
              </a:rPr>
              <a:t>, </a:t>
            </a:r>
            <a:r>
              <a:rPr lang="en-US" sz="1400" dirty="0" smtClean="0">
                <a:solidFill>
                  <a:schemeClr val="tx1"/>
                </a:solidFill>
              </a:rPr>
              <a:t>that could be due </a:t>
            </a:r>
            <a:r>
              <a:rPr lang="en-US" sz="1400" dirty="0">
                <a:solidFill>
                  <a:schemeClr val="tx1"/>
                </a:solidFill>
              </a:rPr>
              <a:t>to </a:t>
            </a:r>
            <a:r>
              <a:rPr lang="en-US" sz="1400" dirty="0" smtClean="0">
                <a:solidFill>
                  <a:schemeClr val="tx1"/>
                </a:solidFill>
              </a:rPr>
              <a:t>lower cost</a:t>
            </a:r>
            <a:r>
              <a:rPr lang="en-US" sz="1400" dirty="0">
                <a:solidFill>
                  <a:schemeClr val="tx1"/>
                </a:solidFill>
              </a:rPr>
              <a:t>, </a:t>
            </a:r>
            <a:r>
              <a:rPr lang="en-US" sz="1400" dirty="0" smtClean="0">
                <a:solidFill>
                  <a:schemeClr val="tx1"/>
                </a:solidFill>
              </a:rPr>
              <a:t>global expansion or </a:t>
            </a:r>
            <a:r>
              <a:rPr lang="en-US" sz="1400" dirty="0">
                <a:solidFill>
                  <a:schemeClr val="tx1"/>
                </a:solidFill>
              </a:rPr>
              <a:t>other </a:t>
            </a:r>
            <a:r>
              <a:rPr lang="en-US" sz="1400" dirty="0" smtClean="0">
                <a:solidFill>
                  <a:schemeClr val="tx1"/>
                </a:solidFill>
              </a:rPr>
              <a:t>business reasons. </a:t>
            </a:r>
            <a:r>
              <a:rPr lang="en-US" sz="1400" dirty="0">
                <a:solidFill>
                  <a:schemeClr val="tx1"/>
                </a:solidFill>
              </a:rPr>
              <a:t>Although the </a:t>
            </a:r>
            <a:r>
              <a:rPr lang="en-US" sz="1400" dirty="0" smtClean="0">
                <a:solidFill>
                  <a:schemeClr val="tx1"/>
                </a:solidFill>
              </a:rPr>
              <a:t>CSR impacts </a:t>
            </a:r>
            <a:r>
              <a:rPr lang="en-US" sz="1400" dirty="0">
                <a:solidFill>
                  <a:schemeClr val="tx1"/>
                </a:solidFill>
              </a:rPr>
              <a:t>are large and of huge benefit </a:t>
            </a:r>
            <a:r>
              <a:rPr lang="en-US" sz="1400" dirty="0" smtClean="0">
                <a:solidFill>
                  <a:schemeClr val="tx1"/>
                </a:solidFill>
              </a:rPr>
              <a:t>to everyone involved, </a:t>
            </a:r>
            <a:r>
              <a:rPr lang="en-US" sz="1400" dirty="0">
                <a:solidFill>
                  <a:schemeClr val="tx1"/>
                </a:solidFill>
              </a:rPr>
              <a:t>it is the business </a:t>
            </a:r>
            <a:r>
              <a:rPr lang="en-US" sz="1400" dirty="0" smtClean="0">
                <a:solidFill>
                  <a:schemeClr val="tx1"/>
                </a:solidFill>
              </a:rPr>
              <a:t>reasons (typically the cost</a:t>
            </a:r>
            <a:r>
              <a:rPr lang="en-US" sz="1400" dirty="0">
                <a:solidFill>
                  <a:schemeClr val="tx1"/>
                </a:solidFill>
              </a:rPr>
              <a:t>) that initially </a:t>
            </a:r>
            <a:r>
              <a:rPr lang="en-US" sz="1400" dirty="0" smtClean="0">
                <a:solidFill>
                  <a:schemeClr val="tx1"/>
                </a:solidFill>
              </a:rPr>
              <a:t>makes Impact </a:t>
            </a:r>
            <a:r>
              <a:rPr lang="en-US" sz="1400" dirty="0">
                <a:solidFill>
                  <a:schemeClr val="tx1"/>
                </a:solidFill>
              </a:rPr>
              <a:t>Sourcing </a:t>
            </a:r>
            <a:r>
              <a:rPr lang="en-US" sz="1400" dirty="0" smtClean="0">
                <a:solidFill>
                  <a:schemeClr val="tx1"/>
                </a:solidFill>
              </a:rPr>
              <a:t>attractive to many businesses</a:t>
            </a:r>
            <a:r>
              <a:rPr lang="en-US" sz="1400" dirty="0" smtClean="0"/>
              <a:t>.</a:t>
            </a:r>
            <a:endParaRPr lang="en-US" sz="1400" dirty="0">
              <a:solidFill>
                <a:schemeClr val="tx1"/>
              </a:solidFill>
            </a:endParaRPr>
          </a:p>
        </p:txBody>
      </p:sp>
      <p:sp>
        <p:nvSpPr>
          <p:cNvPr id="17" name="Title 1"/>
          <p:cNvSpPr txBox="1">
            <a:spLocks/>
          </p:cNvSpPr>
          <p:nvPr/>
        </p:nvSpPr>
        <p:spPr>
          <a:xfrm>
            <a:off x="874840" y="-179294"/>
            <a:ext cx="9581707" cy="272527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tabLst>
                <a:tab pos="7543800" algn="l"/>
              </a:tabLst>
            </a:pPr>
            <a:endParaRPr lang="en-US" dirty="0">
              <a:solidFill>
                <a:schemeClr val="tx1"/>
              </a:solidFill>
            </a:endParaRPr>
          </a:p>
        </p:txBody>
      </p:sp>
      <p:pic>
        <p:nvPicPr>
          <p:cNvPr id="3" name="Picture 2"/>
          <p:cNvPicPr>
            <a:picLocks noChangeAspect="1"/>
          </p:cNvPicPr>
          <p:nvPr/>
        </p:nvPicPr>
        <p:blipFill>
          <a:blip r:embed="rId2"/>
          <a:stretch>
            <a:fillRect/>
          </a:stretch>
        </p:blipFill>
        <p:spPr>
          <a:xfrm>
            <a:off x="3092823" y="3551491"/>
            <a:ext cx="6678704" cy="2906399"/>
          </a:xfrm>
          <a:prstGeom prst="rect">
            <a:avLst/>
          </a:prstGeom>
        </p:spPr>
      </p:pic>
      <p:sp>
        <p:nvSpPr>
          <p:cNvPr id="6" name="Rectangle 5"/>
          <p:cNvSpPr/>
          <p:nvPr/>
        </p:nvSpPr>
        <p:spPr>
          <a:xfrm>
            <a:off x="3092823" y="6457890"/>
            <a:ext cx="6096000" cy="400110"/>
          </a:xfrm>
          <a:prstGeom prst="rect">
            <a:avLst/>
          </a:prstGeom>
        </p:spPr>
        <p:txBody>
          <a:bodyPr>
            <a:spAutoFit/>
          </a:bodyPr>
          <a:lstStyle/>
          <a:p>
            <a:pPr marL="457200" marR="0" indent="-457200" algn="just">
              <a:spcBef>
                <a:spcPts val="0"/>
              </a:spcBef>
              <a:spcAft>
                <a:spcPts val="0"/>
              </a:spcAft>
            </a:pPr>
            <a:r>
              <a:rPr lang="en-GB" sz="1000" i="1" dirty="0" smtClean="0">
                <a:latin typeface="Times New Roman" panose="02020603050405020304" pitchFamily="18" charset="0"/>
                <a:ea typeface="Times New Roman" panose="02020603050405020304" pitchFamily="18" charset="0"/>
              </a:rPr>
              <a:t>Source: Accenture</a:t>
            </a:r>
            <a:r>
              <a:rPr lang="en-GB" sz="1000" i="1" dirty="0">
                <a:latin typeface="Times New Roman" panose="02020603050405020304" pitchFamily="18" charset="0"/>
                <a:ea typeface="Times New Roman" panose="02020603050405020304" pitchFamily="18" charset="0"/>
              </a:rPr>
              <a:t>. (2012). Exploring the Value Proposition for Impact Sourcing - The Buyer's Perspective: Rockefeller Foundation.</a:t>
            </a:r>
            <a:endParaRPr lang="en-US" sz="1000" i="1" dirty="0">
              <a:effectLst/>
              <a:latin typeface="Times New Roman" panose="02020603050405020304" pitchFamily="18" charset="0"/>
              <a:ea typeface="Times New Roman" panose="02020603050405020304" pitchFamily="18" charset="0"/>
            </a:endParaRPr>
          </a:p>
        </p:txBody>
      </p:sp>
      <p:sp>
        <p:nvSpPr>
          <p:cNvPr id="7" name="Title 1"/>
          <p:cNvSpPr txBox="1">
            <a:spLocks/>
          </p:cNvSpPr>
          <p:nvPr/>
        </p:nvSpPr>
        <p:spPr>
          <a:xfrm>
            <a:off x="0" y="5551970"/>
            <a:ext cx="3092823" cy="1025264"/>
          </a:xfrm>
          <a:prstGeom prst="rect">
            <a:avLst/>
          </a:prstGeom>
        </p:spPr>
        <p:txBody>
          <a:bodyPr vert="horz" wrap="square" lIns="91440" tIns="45720" rIns="91440" bIns="45720" rtlCol="0" anchor="ctr">
            <a:noAutofit/>
          </a:bodyPr>
          <a:lstStyle/>
          <a:p>
            <a:pPr marL="0" marR="0" algn="ctr">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a:r>
            <a:br>
              <a:rPr lang="en-US" sz="1600" dirty="0">
                <a:effectLst/>
                <a:latin typeface="Calibri" panose="020F0502020204030204" pitchFamily="34" charset="0"/>
                <a:ea typeface="Times New Roman" panose="02020603050405020304" pitchFamily="18" charset="0"/>
                <a:cs typeface="Times New Roman" panose="02020603050405020304" pitchFamily="18" charset="0"/>
              </a:rPr>
            </a:br>
            <a:r>
              <a:rPr lang="en-US" sz="1600" dirty="0" smtClean="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Paradigm</a:t>
            </a:r>
            <a:r>
              <a:rPr lang="en-US" sz="1600" dirty="0" smtClean="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 </a:t>
            </a:r>
            <a:r>
              <a:rPr lang="en-US" sz="1600" dirty="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Technical Consultants, Inc</a:t>
            </a:r>
            <a:r>
              <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a:t>
            </a:r>
          </a:p>
          <a:p>
            <a:pPr algn="ctr"/>
            <a:r>
              <a:rPr lang="en-US" sz="1600" b="1" dirty="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https://paradigmtechcon.com/</a:t>
            </a:r>
            <a:endPar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endParaRPr>
          </a:p>
          <a:p>
            <a:pPr marL="0" marR="0" algn="ctr">
              <a:spcBef>
                <a:spcPts val="0"/>
              </a:spcBef>
              <a:spcAft>
                <a:spcPts val="0"/>
              </a:spcAft>
            </a:pPr>
            <a:r>
              <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214.785.7307 </a:t>
            </a:r>
            <a:endPar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endParaRPr>
          </a:p>
          <a:p>
            <a:pPr marL="0" marR="0" algn="ctr">
              <a:spcBef>
                <a:spcPts val="0"/>
              </a:spcBef>
              <a:spcAft>
                <a:spcPts val="0"/>
              </a:spcAft>
            </a:pP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213940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p:cNvSpPr txBox="1">
            <a:spLocks/>
          </p:cNvSpPr>
          <p:nvPr/>
        </p:nvSpPr>
        <p:spPr>
          <a:xfrm>
            <a:off x="771968" y="1174377"/>
            <a:ext cx="9581707" cy="272527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tabLst>
                <a:tab pos="7543800" algn="l"/>
              </a:tabLst>
            </a:pPr>
            <a:endParaRPr lang="en-US" dirty="0">
              <a:solidFill>
                <a:schemeClr val="tx1"/>
              </a:solidFill>
            </a:endParaRPr>
          </a:p>
        </p:txBody>
      </p:sp>
      <p:pic>
        <p:nvPicPr>
          <p:cNvPr id="3" name="Picture 2"/>
          <p:cNvPicPr>
            <a:picLocks noChangeAspect="1"/>
          </p:cNvPicPr>
          <p:nvPr/>
        </p:nvPicPr>
        <p:blipFill>
          <a:blip r:embed="rId2"/>
          <a:stretch>
            <a:fillRect/>
          </a:stretch>
        </p:blipFill>
        <p:spPr>
          <a:xfrm>
            <a:off x="851070" y="259553"/>
            <a:ext cx="5644839" cy="3469341"/>
          </a:xfrm>
          <a:prstGeom prst="rect">
            <a:avLst/>
          </a:prstGeom>
        </p:spPr>
      </p:pic>
      <p:sp>
        <p:nvSpPr>
          <p:cNvPr id="8" name="TextBox 7"/>
          <p:cNvSpPr txBox="1"/>
          <p:nvPr/>
        </p:nvSpPr>
        <p:spPr>
          <a:xfrm>
            <a:off x="771968" y="3805434"/>
            <a:ext cx="4087906" cy="307777"/>
          </a:xfrm>
          <a:prstGeom prst="rect">
            <a:avLst/>
          </a:prstGeom>
          <a:noFill/>
        </p:spPr>
        <p:txBody>
          <a:bodyPr wrap="square" rtlCol="0">
            <a:spAutoFit/>
          </a:bodyPr>
          <a:lstStyle/>
          <a:p>
            <a:r>
              <a:rPr lang="en-US" sz="1400" dirty="0" smtClean="0"/>
              <a:t>Business Model</a:t>
            </a:r>
            <a:endParaRPr lang="en-US" sz="1400" dirty="0"/>
          </a:p>
        </p:txBody>
      </p:sp>
      <p:sp>
        <p:nvSpPr>
          <p:cNvPr id="9" name="Rectangle 8"/>
          <p:cNvSpPr/>
          <p:nvPr/>
        </p:nvSpPr>
        <p:spPr>
          <a:xfrm>
            <a:off x="6575011" y="3664037"/>
            <a:ext cx="3159079" cy="2677656"/>
          </a:xfrm>
          <a:prstGeom prst="rect">
            <a:avLst/>
          </a:prstGeom>
        </p:spPr>
        <p:txBody>
          <a:bodyPr wrap="square">
            <a:spAutoFit/>
          </a:bodyPr>
          <a:lstStyle/>
          <a:p>
            <a:r>
              <a:rPr lang="en-US" sz="1200" dirty="0" smtClean="0">
                <a:latin typeface="AgfaRotisSansSerif"/>
              </a:rPr>
              <a:t>In addition to these </a:t>
            </a:r>
            <a:r>
              <a:rPr lang="en-US" sz="1200" dirty="0">
                <a:latin typeface="AgfaRotisSansSerif"/>
              </a:rPr>
              <a:t>base </a:t>
            </a:r>
            <a:r>
              <a:rPr lang="en-US" sz="1200" dirty="0" smtClean="0">
                <a:latin typeface="AgfaRotisSansSerif"/>
              </a:rPr>
              <a:t>models there is another </a:t>
            </a:r>
            <a:r>
              <a:rPr lang="en-US" sz="1200" dirty="0">
                <a:latin typeface="AgfaRotisSansSerif"/>
              </a:rPr>
              <a:t>interim supported business model,</a:t>
            </a:r>
          </a:p>
          <a:p>
            <a:r>
              <a:rPr lang="en-US" sz="1200" dirty="0">
                <a:latin typeface="AgfaRotisSansSerif"/>
              </a:rPr>
              <a:t>w</a:t>
            </a:r>
            <a:r>
              <a:rPr lang="en-US" sz="1200" dirty="0" smtClean="0">
                <a:latin typeface="AgfaRotisSansSerif"/>
              </a:rPr>
              <a:t>here external </a:t>
            </a:r>
            <a:r>
              <a:rPr lang="en-US" sz="1200" dirty="0">
                <a:latin typeface="AgfaRotisSansSerif"/>
              </a:rPr>
              <a:t>donor organizations interact</a:t>
            </a:r>
          </a:p>
          <a:p>
            <a:r>
              <a:rPr lang="en-US" sz="1200" dirty="0">
                <a:latin typeface="AgfaRotisSansSerif"/>
              </a:rPr>
              <a:t>with an ISSP/traditional outsourcer,</a:t>
            </a:r>
          </a:p>
          <a:p>
            <a:r>
              <a:rPr lang="en-US" sz="1200" dirty="0">
                <a:latin typeface="AgfaRotisSansSerif"/>
              </a:rPr>
              <a:t>providing the financial input that enables</a:t>
            </a:r>
          </a:p>
          <a:p>
            <a:r>
              <a:rPr lang="en-US" sz="1200" dirty="0">
                <a:latin typeface="AgfaRotisSansSerif"/>
              </a:rPr>
              <a:t>the Impact Sourcing enterprise to</a:t>
            </a:r>
          </a:p>
          <a:p>
            <a:r>
              <a:rPr lang="en-US" sz="1200" dirty="0">
                <a:latin typeface="AgfaRotisSansSerif"/>
              </a:rPr>
              <a:t>t</a:t>
            </a:r>
            <a:r>
              <a:rPr lang="en-US" sz="1200" dirty="0" smtClean="0">
                <a:latin typeface="AgfaRotisSansSerif"/>
              </a:rPr>
              <a:t>rain local resources and provide opportunities for them to engaged on client projects. </a:t>
            </a:r>
            <a:r>
              <a:rPr lang="en-US" sz="1200" dirty="0">
                <a:latin typeface="AgfaRotisSansSerif"/>
              </a:rPr>
              <a:t>The external organizations </a:t>
            </a:r>
            <a:r>
              <a:rPr lang="en-US" sz="1200" dirty="0" smtClean="0">
                <a:latin typeface="AgfaRotisSansSerif"/>
              </a:rPr>
              <a:t>could be </a:t>
            </a:r>
            <a:r>
              <a:rPr lang="en-US" sz="1200" dirty="0">
                <a:latin typeface="AgfaRotisSansSerif"/>
              </a:rPr>
              <a:t>non-governmental organizations</a:t>
            </a:r>
          </a:p>
          <a:p>
            <a:r>
              <a:rPr lang="en-US" sz="1200" dirty="0">
                <a:latin typeface="AgfaRotisSansSerif"/>
              </a:rPr>
              <a:t>(NGOs), private or public companies,</a:t>
            </a:r>
          </a:p>
          <a:p>
            <a:r>
              <a:rPr lang="en-US" sz="1200" dirty="0">
                <a:latin typeface="AgfaRotisSansSerif"/>
              </a:rPr>
              <a:t>or </a:t>
            </a:r>
            <a:r>
              <a:rPr lang="en-US" sz="1200" dirty="0" smtClean="0">
                <a:latin typeface="AgfaRotisSansSerif"/>
              </a:rPr>
              <a:t>foundations. In some cases World bank have played this role while working closely with local governments. </a:t>
            </a:r>
            <a:endParaRPr lang="en-US" sz="1200" dirty="0"/>
          </a:p>
        </p:txBody>
      </p:sp>
      <p:pic>
        <p:nvPicPr>
          <p:cNvPr id="10" name="Picture 9"/>
          <p:cNvPicPr>
            <a:picLocks noChangeAspect="1"/>
          </p:cNvPicPr>
          <p:nvPr/>
        </p:nvPicPr>
        <p:blipFill>
          <a:blip r:embed="rId3"/>
          <a:stretch>
            <a:fillRect/>
          </a:stretch>
        </p:blipFill>
        <p:spPr>
          <a:xfrm>
            <a:off x="851070" y="4084090"/>
            <a:ext cx="5442154" cy="2141406"/>
          </a:xfrm>
          <a:prstGeom prst="rect">
            <a:avLst/>
          </a:prstGeom>
        </p:spPr>
      </p:pic>
      <p:sp>
        <p:nvSpPr>
          <p:cNvPr id="12" name="Rectangle 11"/>
          <p:cNvSpPr/>
          <p:nvPr/>
        </p:nvSpPr>
        <p:spPr>
          <a:xfrm>
            <a:off x="3092823" y="6457890"/>
            <a:ext cx="6096000" cy="400110"/>
          </a:xfrm>
          <a:prstGeom prst="rect">
            <a:avLst/>
          </a:prstGeom>
        </p:spPr>
        <p:txBody>
          <a:bodyPr>
            <a:spAutoFit/>
          </a:bodyPr>
          <a:lstStyle/>
          <a:p>
            <a:pPr marL="457200" marR="0" indent="-457200" algn="just">
              <a:spcBef>
                <a:spcPts val="0"/>
              </a:spcBef>
              <a:spcAft>
                <a:spcPts val="0"/>
              </a:spcAft>
            </a:pPr>
            <a:r>
              <a:rPr lang="en-GB" sz="1000" i="1" dirty="0" smtClean="0">
                <a:latin typeface="Times New Roman" panose="02020603050405020304" pitchFamily="18" charset="0"/>
                <a:ea typeface="Times New Roman" panose="02020603050405020304" pitchFamily="18" charset="0"/>
              </a:rPr>
              <a:t>Source: Accenture</a:t>
            </a:r>
            <a:r>
              <a:rPr lang="en-GB" sz="1000" i="1" dirty="0">
                <a:latin typeface="Times New Roman" panose="02020603050405020304" pitchFamily="18" charset="0"/>
                <a:ea typeface="Times New Roman" panose="02020603050405020304" pitchFamily="18" charset="0"/>
              </a:rPr>
              <a:t>. (2012). Exploring the Value Proposition for Impact Sourcing - The Buyer's Perspective: Rockefeller Foundation.</a:t>
            </a:r>
            <a:endParaRPr lang="en-US" sz="1000" i="1" dirty="0">
              <a:effectLst/>
              <a:latin typeface="Times New Roman" panose="02020603050405020304" pitchFamily="18" charset="0"/>
              <a:ea typeface="Times New Roman" panose="02020603050405020304" pitchFamily="18" charset="0"/>
            </a:endParaRPr>
          </a:p>
        </p:txBody>
      </p:sp>
      <p:sp>
        <p:nvSpPr>
          <p:cNvPr id="11" name="Title 1"/>
          <p:cNvSpPr txBox="1">
            <a:spLocks/>
          </p:cNvSpPr>
          <p:nvPr/>
        </p:nvSpPr>
        <p:spPr>
          <a:xfrm>
            <a:off x="-277146" y="5849644"/>
            <a:ext cx="3674659" cy="1120589"/>
          </a:xfrm>
          <a:prstGeom prst="rect">
            <a:avLst/>
          </a:prstGeom>
        </p:spPr>
        <p:txBody>
          <a:bodyPr vert="horz" wrap="square" lIns="91440" tIns="45720" rIns="91440" bIns="45720" rtlCol="0" anchor="ctr">
            <a:noAutofit/>
          </a:bodyPr>
          <a:lstStyle/>
          <a:p>
            <a:pPr marL="0" marR="0" algn="ctr">
              <a:spcBef>
                <a:spcPts val="0"/>
              </a:spcBef>
              <a:spcAft>
                <a:spcPts val="0"/>
              </a:spcAf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
            </a:r>
            <a:br>
              <a:rPr lang="en-US" sz="1200" dirty="0">
                <a:effectLst/>
                <a:latin typeface="Calibri" panose="020F0502020204030204" pitchFamily="34" charset="0"/>
                <a:ea typeface="Times New Roman" panose="02020603050405020304" pitchFamily="18" charset="0"/>
                <a:cs typeface="Times New Roman" panose="02020603050405020304" pitchFamily="18" charset="0"/>
              </a:rPr>
            </a:br>
            <a:r>
              <a:rPr lang="en-US" sz="1200" dirty="0" smtClean="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Paradigm</a:t>
            </a:r>
            <a:r>
              <a:rPr lang="en-US" sz="1200" dirty="0" smtClean="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 </a:t>
            </a:r>
            <a:r>
              <a:rPr lang="en-US" sz="1200" dirty="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Technical Consultants, Inc</a:t>
            </a:r>
            <a:r>
              <a:rPr lang="en-US" sz="12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a:t>
            </a:r>
          </a:p>
          <a:p>
            <a:pPr algn="ctr"/>
            <a:r>
              <a:rPr lang="en-US" sz="1200" b="1" dirty="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https://paradigmtechcon.com/</a:t>
            </a:r>
            <a:endParaRPr lang="en-US" sz="12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endParaRPr>
          </a:p>
          <a:p>
            <a:pPr marL="0" marR="0" algn="ctr">
              <a:spcBef>
                <a:spcPts val="0"/>
              </a:spcBef>
              <a:spcAft>
                <a:spcPts val="0"/>
              </a:spcAft>
            </a:pPr>
            <a:r>
              <a:rPr lang="en-US" sz="12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214.785.7307 </a:t>
            </a:r>
            <a:endParaRPr lang="en-US" sz="12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endParaRPr>
          </a:p>
          <a:p>
            <a:pPr marL="0" marR="0" algn="ctr">
              <a:spcBef>
                <a:spcPts val="0"/>
              </a:spcBef>
              <a:spcAft>
                <a:spcPts val="0"/>
              </a:spcAft>
            </a:pP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151297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1539" y="2348753"/>
            <a:ext cx="9762564" cy="376517"/>
          </a:xfrm>
        </p:spPr>
        <p:txBody>
          <a:bodyPr/>
          <a:lstStyle/>
          <a:p>
            <a:pPr algn="l"/>
            <a:r>
              <a:rPr lang="en-US" sz="3600" b="1" dirty="0" smtClean="0">
                <a:solidFill>
                  <a:schemeClr val="tx1"/>
                </a:solidFill>
              </a:rPr>
              <a:t>Business Case for IS</a:t>
            </a:r>
            <a:br>
              <a:rPr lang="en-US" sz="3600" b="1" dirty="0" smtClean="0">
                <a:solidFill>
                  <a:schemeClr val="tx1"/>
                </a:solidFill>
              </a:rPr>
            </a:br>
            <a:r>
              <a:rPr lang="en-US" sz="3600" b="1" dirty="0" smtClean="0">
                <a:solidFill>
                  <a:schemeClr val="tx1"/>
                </a:solidFill>
              </a:rPr>
              <a:t/>
            </a:r>
            <a:br>
              <a:rPr lang="en-US" sz="3600" b="1" dirty="0" smtClean="0">
                <a:solidFill>
                  <a:schemeClr val="tx1"/>
                </a:solidFill>
              </a:rPr>
            </a:br>
            <a:r>
              <a:rPr lang="en-US" sz="1800" dirty="0" smtClean="0">
                <a:solidFill>
                  <a:schemeClr val="tx1"/>
                </a:solidFill>
              </a:rPr>
              <a:t>Impact Sourcing (IS) </a:t>
            </a:r>
            <a:r>
              <a:rPr lang="en-US" sz="1800" dirty="0">
                <a:solidFill>
                  <a:schemeClr val="tx1"/>
                </a:solidFill>
              </a:rPr>
              <a:t>initiatives are </a:t>
            </a:r>
            <a:r>
              <a:rPr lang="en-US" sz="1800" dirty="0" smtClean="0">
                <a:solidFill>
                  <a:schemeClr val="tx1"/>
                </a:solidFill>
              </a:rPr>
              <a:t>in demand by several global </a:t>
            </a:r>
            <a:r>
              <a:rPr lang="en-US" sz="1800" dirty="0">
                <a:solidFill>
                  <a:schemeClr val="tx1"/>
                </a:solidFill>
              </a:rPr>
              <a:t>clients and offer significant</a:t>
            </a:r>
            <a:br>
              <a:rPr lang="en-US" sz="1800" dirty="0">
                <a:solidFill>
                  <a:schemeClr val="tx1"/>
                </a:solidFill>
              </a:rPr>
            </a:br>
            <a:r>
              <a:rPr lang="en-US" sz="1800" dirty="0">
                <a:solidFill>
                  <a:schemeClr val="tx1"/>
                </a:solidFill>
              </a:rPr>
              <a:t>benefits to all </a:t>
            </a:r>
            <a:r>
              <a:rPr lang="en-US" sz="1800" dirty="0" smtClean="0">
                <a:solidFill>
                  <a:schemeClr val="tx1"/>
                </a:solidFill>
              </a:rPr>
              <a:t>players involved in this process.</a:t>
            </a:r>
            <a:r>
              <a:rPr lang="en-US" sz="3600" b="1" dirty="0" smtClean="0">
                <a:solidFill>
                  <a:schemeClr val="tx1"/>
                </a:solidFill>
              </a:rPr>
              <a:t/>
            </a:r>
            <a:br>
              <a:rPr lang="en-US" sz="3600" b="1" dirty="0" smtClean="0">
                <a:solidFill>
                  <a:schemeClr val="tx1"/>
                </a:solidFill>
              </a:rPr>
            </a:br>
            <a:endParaRPr lang="en-US" dirty="0">
              <a:solidFill>
                <a:schemeClr val="tx1"/>
              </a:solidFill>
            </a:endParaRPr>
          </a:p>
        </p:txBody>
      </p:sp>
      <p:sp>
        <p:nvSpPr>
          <p:cNvPr id="17" name="Title 1"/>
          <p:cNvSpPr txBox="1">
            <a:spLocks/>
          </p:cNvSpPr>
          <p:nvPr/>
        </p:nvSpPr>
        <p:spPr>
          <a:xfrm>
            <a:off x="771968" y="1174377"/>
            <a:ext cx="9581707" cy="272527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tabLst>
                <a:tab pos="7543800" algn="l"/>
              </a:tabLst>
            </a:pPr>
            <a:endParaRPr lang="en-US" dirty="0">
              <a:solidFill>
                <a:schemeClr val="tx1"/>
              </a:solidFill>
            </a:endParaRPr>
          </a:p>
        </p:txBody>
      </p:sp>
      <p:pic>
        <p:nvPicPr>
          <p:cNvPr id="5" name="Picture 4"/>
          <p:cNvPicPr>
            <a:picLocks noChangeAspect="1"/>
          </p:cNvPicPr>
          <p:nvPr/>
        </p:nvPicPr>
        <p:blipFill>
          <a:blip r:embed="rId2"/>
          <a:stretch>
            <a:fillRect/>
          </a:stretch>
        </p:blipFill>
        <p:spPr>
          <a:xfrm>
            <a:off x="1885360" y="1930820"/>
            <a:ext cx="7480430" cy="4278312"/>
          </a:xfrm>
          <a:prstGeom prst="rect">
            <a:avLst/>
          </a:prstGeom>
        </p:spPr>
      </p:pic>
      <p:sp>
        <p:nvSpPr>
          <p:cNvPr id="6" name="Title 1"/>
          <p:cNvSpPr txBox="1">
            <a:spLocks/>
          </p:cNvSpPr>
          <p:nvPr/>
        </p:nvSpPr>
        <p:spPr>
          <a:xfrm>
            <a:off x="219759" y="5844986"/>
            <a:ext cx="3674659" cy="1120589"/>
          </a:xfrm>
          <a:prstGeom prst="rect">
            <a:avLst/>
          </a:prstGeom>
        </p:spPr>
        <p:txBody>
          <a:bodyPr vert="horz" wrap="square" lIns="91440" tIns="45720" rIns="91440" bIns="45720" rtlCol="0" anchor="ctr">
            <a:noAutofit/>
          </a:bodyPr>
          <a:lstStyle/>
          <a:p>
            <a:pPr marL="0" marR="0" algn="ctr">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a:r>
            <a:br>
              <a:rPr lang="en-US" sz="1600" dirty="0">
                <a:effectLst/>
                <a:latin typeface="Calibri" panose="020F0502020204030204" pitchFamily="34" charset="0"/>
                <a:ea typeface="Times New Roman" panose="02020603050405020304" pitchFamily="18" charset="0"/>
                <a:cs typeface="Times New Roman" panose="02020603050405020304" pitchFamily="18" charset="0"/>
              </a:rPr>
            </a:br>
            <a:r>
              <a:rPr lang="en-US" sz="1600" dirty="0" smtClean="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Paradigm</a:t>
            </a:r>
            <a:r>
              <a:rPr lang="en-US" sz="1600" dirty="0" smtClean="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 </a:t>
            </a:r>
            <a:r>
              <a:rPr lang="en-US" sz="1600" dirty="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Technical Consultants, Inc</a:t>
            </a:r>
            <a:r>
              <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a:t>
            </a:r>
          </a:p>
          <a:p>
            <a:pPr algn="ctr"/>
            <a:r>
              <a:rPr lang="en-US" sz="1600" b="1" dirty="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https://paradigmtechcon.com/</a:t>
            </a:r>
            <a:endPar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endParaRPr>
          </a:p>
          <a:p>
            <a:pPr marL="0" marR="0" algn="ctr">
              <a:spcBef>
                <a:spcPts val="0"/>
              </a:spcBef>
              <a:spcAft>
                <a:spcPts val="0"/>
              </a:spcAft>
            </a:pPr>
            <a:r>
              <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214.785.7307 </a:t>
            </a:r>
            <a:endPar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endParaRPr>
          </a:p>
          <a:p>
            <a:pPr marL="0" marR="0" algn="ctr">
              <a:spcBef>
                <a:spcPts val="0"/>
              </a:spcBef>
              <a:spcAft>
                <a:spcPts val="0"/>
              </a:spcAft>
            </a:pP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829168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968" y="744070"/>
            <a:ext cx="9977717" cy="1640541"/>
          </a:xfrm>
        </p:spPr>
        <p:txBody>
          <a:bodyPr/>
          <a:lstStyle/>
          <a:p>
            <a:pPr algn="l"/>
            <a:r>
              <a:rPr lang="en-US" sz="1600" b="1" dirty="0" smtClean="0">
                <a:solidFill>
                  <a:schemeClr val="tx1"/>
                </a:solidFill>
              </a:rPr>
              <a:t/>
            </a:r>
            <a:br>
              <a:rPr lang="en-US" sz="1600" b="1" dirty="0" smtClean="0">
                <a:solidFill>
                  <a:schemeClr val="tx1"/>
                </a:solidFill>
              </a:rPr>
            </a:br>
            <a:r>
              <a:rPr lang="en-US" sz="1600" dirty="0">
                <a:solidFill>
                  <a:schemeClr val="tx1"/>
                </a:solidFill>
              </a:rPr>
              <a:t>The BPO sector is growing in other </a:t>
            </a:r>
            <a:r>
              <a:rPr lang="en-US" sz="1600" dirty="0" smtClean="0">
                <a:solidFill>
                  <a:schemeClr val="tx1"/>
                </a:solidFill>
              </a:rPr>
              <a:t>emerging economies </a:t>
            </a:r>
            <a:r>
              <a:rPr lang="en-US" sz="1600" dirty="0">
                <a:solidFill>
                  <a:schemeClr val="tx1"/>
                </a:solidFill>
              </a:rPr>
              <a:t>with low labor costs and comparative</a:t>
            </a:r>
            <a:br>
              <a:rPr lang="en-US" sz="1600" dirty="0">
                <a:solidFill>
                  <a:schemeClr val="tx1"/>
                </a:solidFill>
              </a:rPr>
            </a:br>
            <a:r>
              <a:rPr lang="en-US" sz="1600" dirty="0">
                <a:solidFill>
                  <a:schemeClr val="tx1"/>
                </a:solidFill>
              </a:rPr>
              <a:t>advantages in education and language. </a:t>
            </a:r>
            <a:r>
              <a:rPr lang="en-US" sz="1600" dirty="0" smtClean="0">
                <a:solidFill>
                  <a:schemeClr val="tx1"/>
                </a:solidFill>
              </a:rPr>
              <a:t>Countries emerging </a:t>
            </a:r>
            <a:r>
              <a:rPr lang="en-US" sz="1600" dirty="0">
                <a:solidFill>
                  <a:schemeClr val="tx1"/>
                </a:solidFill>
              </a:rPr>
              <a:t>as BPO locations include China,</a:t>
            </a:r>
            <a:br>
              <a:rPr lang="en-US" sz="1600" dirty="0">
                <a:solidFill>
                  <a:schemeClr val="tx1"/>
                </a:solidFill>
              </a:rPr>
            </a:br>
            <a:r>
              <a:rPr lang="en-US" sz="1600" dirty="0">
                <a:solidFill>
                  <a:schemeClr val="tx1"/>
                </a:solidFill>
              </a:rPr>
              <a:t>Pakistan, </a:t>
            </a:r>
            <a:r>
              <a:rPr lang="en-US" sz="1600" dirty="0" smtClean="0">
                <a:solidFill>
                  <a:schemeClr val="tx1"/>
                </a:solidFill>
              </a:rPr>
              <a:t>Vietnam</a:t>
            </a:r>
            <a:r>
              <a:rPr lang="en-US" sz="1600" dirty="0">
                <a:solidFill>
                  <a:schemeClr val="tx1"/>
                </a:solidFill>
              </a:rPr>
              <a:t>, Kenya, </a:t>
            </a:r>
            <a:r>
              <a:rPr lang="en-US" sz="1600" dirty="0" smtClean="0">
                <a:solidFill>
                  <a:schemeClr val="tx1"/>
                </a:solidFill>
              </a:rPr>
              <a:t>Philippines, South </a:t>
            </a:r>
            <a:r>
              <a:rPr lang="en-US" sz="1600" dirty="0">
                <a:solidFill>
                  <a:schemeClr val="tx1"/>
                </a:solidFill>
              </a:rPr>
              <a:t>Africa, Egypt, </a:t>
            </a:r>
            <a:r>
              <a:rPr lang="en-US" sz="1600" dirty="0" smtClean="0">
                <a:solidFill>
                  <a:schemeClr val="tx1"/>
                </a:solidFill>
              </a:rPr>
              <a:t>Morocco and Ghana.</a:t>
            </a:r>
            <a:br>
              <a:rPr lang="en-US" sz="1600" dirty="0" smtClean="0">
                <a:solidFill>
                  <a:schemeClr val="tx1"/>
                </a:solidFill>
              </a:rPr>
            </a:br>
            <a:r>
              <a:rPr lang="en-US" sz="1600" dirty="0">
                <a:solidFill>
                  <a:schemeClr val="tx1"/>
                </a:solidFill>
              </a:rPr>
              <a:t/>
            </a:r>
            <a:br>
              <a:rPr lang="en-US" sz="1600" dirty="0">
                <a:solidFill>
                  <a:schemeClr val="tx1"/>
                </a:solidFill>
              </a:rPr>
            </a:br>
            <a:r>
              <a:rPr lang="en-US" sz="1600" dirty="0" smtClean="0">
                <a:solidFill>
                  <a:schemeClr val="tx1"/>
                </a:solidFill>
              </a:rPr>
              <a:t/>
            </a:r>
            <a:br>
              <a:rPr lang="en-US" sz="1600" dirty="0" smtClean="0">
                <a:solidFill>
                  <a:schemeClr val="tx1"/>
                </a:solidFill>
              </a:rPr>
            </a:br>
            <a:endParaRPr lang="en-US" dirty="0">
              <a:solidFill>
                <a:schemeClr val="tx1"/>
              </a:solidFill>
            </a:endParaRPr>
          </a:p>
        </p:txBody>
      </p:sp>
      <p:sp>
        <p:nvSpPr>
          <p:cNvPr id="17" name="Title 1"/>
          <p:cNvSpPr txBox="1">
            <a:spLocks/>
          </p:cNvSpPr>
          <p:nvPr/>
        </p:nvSpPr>
        <p:spPr>
          <a:xfrm>
            <a:off x="771968" y="1174377"/>
            <a:ext cx="9581707" cy="272527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tabLst>
                <a:tab pos="7543800" algn="l"/>
              </a:tabLst>
            </a:pPr>
            <a:endParaRPr lang="en-US" dirty="0">
              <a:solidFill>
                <a:schemeClr val="tx1"/>
              </a:solidFill>
            </a:endParaRPr>
          </a:p>
        </p:txBody>
      </p:sp>
      <p:sp>
        <p:nvSpPr>
          <p:cNvPr id="5" name="TextBox 4"/>
          <p:cNvSpPr txBox="1"/>
          <p:nvPr/>
        </p:nvSpPr>
        <p:spPr>
          <a:xfrm>
            <a:off x="771968" y="1174377"/>
            <a:ext cx="8969059" cy="4493538"/>
          </a:xfrm>
          <a:prstGeom prst="rect">
            <a:avLst/>
          </a:prstGeom>
          <a:noFill/>
        </p:spPr>
        <p:txBody>
          <a:bodyPr wrap="square" rtlCol="0">
            <a:spAutoFit/>
          </a:bodyPr>
          <a:lstStyle/>
          <a:p>
            <a:r>
              <a:rPr lang="en-US" sz="1600" dirty="0"/>
              <a:t>Across all </a:t>
            </a:r>
            <a:r>
              <a:rPr lang="en-US" sz="1600" dirty="0" smtClean="0"/>
              <a:t>Impact Sourcing countries </a:t>
            </a:r>
            <a:r>
              <a:rPr lang="en-US" sz="1600" dirty="0"/>
              <a:t>several trends and industry drivers have helped to grow this </a:t>
            </a:r>
            <a:r>
              <a:rPr lang="en-US" sz="1600" dirty="0" smtClean="0"/>
              <a:t>emerging </a:t>
            </a:r>
            <a:r>
              <a:rPr lang="en-US" sz="1600" dirty="0"/>
              <a:t>field:</a:t>
            </a:r>
            <a:br>
              <a:rPr lang="en-US" sz="1600" dirty="0"/>
            </a:br>
            <a:r>
              <a:rPr lang="en-US" sz="1600" dirty="0" smtClean="0"/>
              <a:t> </a:t>
            </a:r>
          </a:p>
          <a:p>
            <a:pPr marL="285750" indent="-285750">
              <a:buFont typeface="Wingdings" panose="05000000000000000000" pitchFamily="2" charset="2"/>
              <a:buChar char="Ø"/>
            </a:pPr>
            <a:r>
              <a:rPr lang="en-US" sz="1600" dirty="0" smtClean="0"/>
              <a:t>There </a:t>
            </a:r>
            <a:r>
              <a:rPr lang="en-US" sz="1600" dirty="0"/>
              <a:t>is continuing pressure on </a:t>
            </a:r>
            <a:r>
              <a:rPr lang="en-US" sz="1600" dirty="0" smtClean="0"/>
              <a:t>corporations and some governments </a:t>
            </a:r>
            <a:r>
              <a:rPr lang="en-US" sz="1600" dirty="0"/>
              <a:t>to </a:t>
            </a:r>
            <a:r>
              <a:rPr lang="en-US" sz="1600" dirty="0" smtClean="0"/>
              <a:t>deliver services in a cost-effective </a:t>
            </a:r>
            <a:r>
              <a:rPr lang="en-US" sz="1600" dirty="0"/>
              <a:t>manner</a:t>
            </a:r>
            <a:r>
              <a:rPr lang="en-US" sz="1600" dirty="0" smtClean="0"/>
              <a:t>.</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smtClean="0"/>
              <a:t>Recent advancements in telecommunications and reduced cost </a:t>
            </a:r>
            <a:r>
              <a:rPr lang="en-US" sz="1600" dirty="0"/>
              <a:t>is </a:t>
            </a:r>
            <a:r>
              <a:rPr lang="en-US" sz="1600" dirty="0" smtClean="0"/>
              <a:t>allowing several countries  to compete </a:t>
            </a:r>
            <a:r>
              <a:rPr lang="en-US" sz="1600" dirty="0"/>
              <a:t>for BPO </a:t>
            </a:r>
            <a:r>
              <a:rPr lang="en-US" sz="1600" dirty="0" smtClean="0"/>
              <a:t>work and deliver quality services.</a:t>
            </a:r>
          </a:p>
          <a:p>
            <a:pPr marL="285750" indent="-285750">
              <a:buFont typeface="Wingdings" panose="05000000000000000000" pitchFamily="2" charset="2"/>
              <a:buChar char="Ø"/>
            </a:pPr>
            <a:endParaRPr lang="en-US" sz="1600" dirty="0" smtClean="0"/>
          </a:p>
          <a:p>
            <a:pPr marL="285750" indent="-285750">
              <a:buFont typeface="Wingdings" panose="05000000000000000000" pitchFamily="2" charset="2"/>
              <a:buChar char="Ø"/>
            </a:pPr>
            <a:r>
              <a:rPr lang="en-US" sz="1600" dirty="0" smtClean="0"/>
              <a:t>There </a:t>
            </a:r>
            <a:r>
              <a:rPr lang="en-US" sz="1600" dirty="0"/>
              <a:t>is increasing demand for the </a:t>
            </a:r>
            <a:r>
              <a:rPr lang="en-US" sz="1600" dirty="0" smtClean="0"/>
              <a:t>digitization across all sectors.</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smtClean="0"/>
              <a:t>There is increase in government activity around e-government initiatives and other similar projects.</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smtClean="0"/>
              <a:t>Quality and levels </a:t>
            </a:r>
            <a:r>
              <a:rPr lang="en-US" sz="1600" dirty="0"/>
              <a:t>of </a:t>
            </a:r>
            <a:r>
              <a:rPr lang="en-US" sz="1600" dirty="0" smtClean="0"/>
              <a:t>education are improving in many countries with high graduation rates of qualified individuals but with not enough employment opportunities mainly in high tech sector. </a:t>
            </a:r>
            <a:r>
              <a:rPr lang="en-US" sz="1400" b="1" dirty="0"/>
              <a:t/>
            </a:r>
            <a:br>
              <a:rPr lang="en-US" sz="1400" b="1" dirty="0"/>
            </a:br>
            <a:endParaRPr lang="en-US" sz="1400" dirty="0"/>
          </a:p>
        </p:txBody>
      </p:sp>
      <p:sp>
        <p:nvSpPr>
          <p:cNvPr id="6" name="Title 1"/>
          <p:cNvSpPr txBox="1">
            <a:spLocks/>
          </p:cNvSpPr>
          <p:nvPr/>
        </p:nvSpPr>
        <p:spPr>
          <a:xfrm>
            <a:off x="194359" y="5850217"/>
            <a:ext cx="3674659" cy="1120589"/>
          </a:xfrm>
          <a:prstGeom prst="rect">
            <a:avLst/>
          </a:prstGeom>
        </p:spPr>
        <p:txBody>
          <a:bodyPr vert="horz" wrap="square" lIns="91440" tIns="45720" rIns="91440" bIns="45720" rtlCol="0" anchor="ctr">
            <a:noAutofit/>
          </a:bodyPr>
          <a:lstStyle/>
          <a:p>
            <a:pPr marL="0" marR="0" algn="ctr">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a:r>
            <a:br>
              <a:rPr lang="en-US" sz="1600" dirty="0">
                <a:effectLst/>
                <a:latin typeface="Calibri" panose="020F0502020204030204" pitchFamily="34" charset="0"/>
                <a:ea typeface="Times New Roman" panose="02020603050405020304" pitchFamily="18" charset="0"/>
                <a:cs typeface="Times New Roman" panose="02020603050405020304" pitchFamily="18" charset="0"/>
              </a:rPr>
            </a:br>
            <a:r>
              <a:rPr lang="en-US" sz="1600" dirty="0" smtClean="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Paradigm</a:t>
            </a:r>
            <a:r>
              <a:rPr lang="en-US" sz="1600" dirty="0" smtClean="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 </a:t>
            </a:r>
            <a:r>
              <a:rPr lang="en-US" sz="1600" dirty="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Technical Consultants, Inc</a:t>
            </a:r>
            <a:r>
              <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a:t>
            </a:r>
          </a:p>
          <a:p>
            <a:pPr algn="ctr"/>
            <a:r>
              <a:rPr lang="en-US" sz="1600" b="1" dirty="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https://paradigmtechcon.com/</a:t>
            </a:r>
            <a:endPar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endParaRPr>
          </a:p>
          <a:p>
            <a:pPr marL="0" marR="0" algn="ctr">
              <a:spcBef>
                <a:spcPts val="0"/>
              </a:spcBef>
              <a:spcAft>
                <a:spcPts val="0"/>
              </a:spcAft>
            </a:pPr>
            <a:r>
              <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214.785.7307 </a:t>
            </a:r>
            <a:endPar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endParaRPr>
          </a:p>
          <a:p>
            <a:pPr marL="0" marR="0" algn="ctr">
              <a:spcBef>
                <a:spcPts val="0"/>
              </a:spcBef>
              <a:spcAft>
                <a:spcPts val="0"/>
              </a:spcAft>
            </a:pP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013342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p:cNvSpPr txBox="1">
            <a:spLocks/>
          </p:cNvSpPr>
          <p:nvPr/>
        </p:nvSpPr>
        <p:spPr>
          <a:xfrm>
            <a:off x="771968" y="1174377"/>
            <a:ext cx="9581707" cy="272527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tabLst>
                <a:tab pos="7543800" algn="l"/>
              </a:tabLst>
            </a:pPr>
            <a:endParaRPr lang="en-US" dirty="0">
              <a:solidFill>
                <a:schemeClr val="tx1"/>
              </a:solidFill>
            </a:endParaRPr>
          </a:p>
        </p:txBody>
      </p:sp>
      <p:pic>
        <p:nvPicPr>
          <p:cNvPr id="9" name="Picture 8"/>
          <p:cNvPicPr>
            <a:picLocks noChangeAspect="1"/>
          </p:cNvPicPr>
          <p:nvPr/>
        </p:nvPicPr>
        <p:blipFill>
          <a:blip r:embed="rId2"/>
          <a:stretch>
            <a:fillRect/>
          </a:stretch>
        </p:blipFill>
        <p:spPr>
          <a:xfrm>
            <a:off x="861993" y="1005535"/>
            <a:ext cx="8535140" cy="4778154"/>
          </a:xfrm>
          <a:prstGeom prst="rect">
            <a:avLst/>
          </a:prstGeom>
        </p:spPr>
      </p:pic>
      <p:sp>
        <p:nvSpPr>
          <p:cNvPr id="10" name="Title 9"/>
          <p:cNvSpPr>
            <a:spLocks noGrp="1"/>
          </p:cNvSpPr>
          <p:nvPr>
            <p:ph type="ctrTitle"/>
          </p:nvPr>
        </p:nvSpPr>
        <p:spPr>
          <a:xfrm>
            <a:off x="1246095" y="190251"/>
            <a:ext cx="7766936" cy="904898"/>
          </a:xfrm>
        </p:spPr>
        <p:txBody>
          <a:bodyPr/>
          <a:lstStyle/>
          <a:p>
            <a:pPr algn="l"/>
            <a:r>
              <a:rPr lang="en-US" sz="4400" dirty="0" smtClean="0">
                <a:solidFill>
                  <a:schemeClr val="tx1"/>
                </a:solidFill>
              </a:rPr>
              <a:t>Summary</a:t>
            </a:r>
            <a:endParaRPr lang="en-US" sz="4400" dirty="0">
              <a:solidFill>
                <a:schemeClr val="tx1"/>
              </a:solidFill>
            </a:endParaRPr>
          </a:p>
        </p:txBody>
      </p:sp>
      <p:sp>
        <p:nvSpPr>
          <p:cNvPr id="13" name="Rectangle 12"/>
          <p:cNvSpPr/>
          <p:nvPr/>
        </p:nvSpPr>
        <p:spPr>
          <a:xfrm>
            <a:off x="4643717" y="6475862"/>
            <a:ext cx="5172635" cy="246221"/>
          </a:xfrm>
          <a:prstGeom prst="rect">
            <a:avLst/>
          </a:prstGeom>
        </p:spPr>
        <p:txBody>
          <a:bodyPr wrap="square">
            <a:spAutoFit/>
          </a:bodyPr>
          <a:lstStyle/>
          <a:p>
            <a:pPr marL="457200" marR="0" indent="-457200" algn="just">
              <a:spcBef>
                <a:spcPts val="0"/>
              </a:spcBef>
              <a:spcAft>
                <a:spcPts val="0"/>
              </a:spcAft>
            </a:pPr>
            <a:r>
              <a:rPr lang="en-GB" sz="1000" i="1" dirty="0" smtClean="0">
                <a:latin typeface="Times New Roman" panose="02020603050405020304" pitchFamily="18" charset="0"/>
                <a:ea typeface="Times New Roman" panose="02020603050405020304" pitchFamily="18" charset="0"/>
              </a:rPr>
              <a:t>Source: </a:t>
            </a:r>
            <a:r>
              <a:rPr lang="en-GB" sz="1000" i="1" dirty="0">
                <a:latin typeface="Times New Roman" panose="02020603050405020304" pitchFamily="18" charset="0"/>
                <a:ea typeface="Times New Roman" panose="02020603050405020304" pitchFamily="18" charset="0"/>
              </a:rPr>
              <a:t>Everest </a:t>
            </a:r>
            <a:r>
              <a:rPr lang="en-GB" sz="1000" i="1" dirty="0" smtClean="0">
                <a:latin typeface="Times New Roman" panose="02020603050405020304" pitchFamily="18" charset="0"/>
                <a:ea typeface="Times New Roman" panose="02020603050405020304" pitchFamily="18" charset="0"/>
              </a:rPr>
              <a:t>Group; </a:t>
            </a:r>
            <a:r>
              <a:rPr lang="en-GB" sz="1000" i="1" dirty="0">
                <a:latin typeface="Times New Roman" panose="02020603050405020304" pitchFamily="18" charset="0"/>
                <a:ea typeface="Times New Roman" panose="02020603050405020304" pitchFamily="18" charset="0"/>
              </a:rPr>
              <a:t>RF-The-Case-for-Impact-Sourcing-Final-approved_vf.pdf</a:t>
            </a:r>
            <a:endParaRPr lang="en-US" sz="1000" i="1" dirty="0">
              <a:effectLst/>
              <a:latin typeface="Times New Roman" panose="02020603050405020304" pitchFamily="18" charset="0"/>
              <a:ea typeface="Times New Roman" panose="02020603050405020304" pitchFamily="18" charset="0"/>
            </a:endParaRPr>
          </a:p>
        </p:txBody>
      </p:sp>
      <p:sp>
        <p:nvSpPr>
          <p:cNvPr id="7" name="Title 1"/>
          <p:cNvSpPr txBox="1">
            <a:spLocks/>
          </p:cNvSpPr>
          <p:nvPr/>
        </p:nvSpPr>
        <p:spPr>
          <a:xfrm>
            <a:off x="105459" y="5862917"/>
            <a:ext cx="3674659" cy="1120589"/>
          </a:xfrm>
          <a:prstGeom prst="rect">
            <a:avLst/>
          </a:prstGeom>
        </p:spPr>
        <p:txBody>
          <a:bodyPr vert="horz" wrap="square" lIns="91440" tIns="45720" rIns="91440" bIns="45720" rtlCol="0" anchor="ctr">
            <a:noAutofit/>
          </a:bodyPr>
          <a:lstStyle/>
          <a:p>
            <a:pPr marL="0" marR="0" algn="ctr">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a:r>
            <a:br>
              <a:rPr lang="en-US" sz="1600" dirty="0">
                <a:effectLst/>
                <a:latin typeface="Calibri" panose="020F0502020204030204" pitchFamily="34" charset="0"/>
                <a:ea typeface="Times New Roman" panose="02020603050405020304" pitchFamily="18" charset="0"/>
                <a:cs typeface="Times New Roman" panose="02020603050405020304" pitchFamily="18" charset="0"/>
              </a:rPr>
            </a:br>
            <a:r>
              <a:rPr lang="en-US" sz="1600" dirty="0" smtClean="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Paradigm</a:t>
            </a:r>
            <a:r>
              <a:rPr lang="en-US" sz="1600" dirty="0" smtClean="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 </a:t>
            </a:r>
            <a:r>
              <a:rPr lang="en-US" sz="1600" dirty="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Technical Consultants, Inc</a:t>
            </a:r>
            <a:r>
              <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a:t>
            </a:r>
          </a:p>
          <a:p>
            <a:pPr algn="ctr"/>
            <a:r>
              <a:rPr lang="en-US" sz="1600" b="1" dirty="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https://paradigmtechcon.com/</a:t>
            </a:r>
            <a:endPar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endParaRPr>
          </a:p>
          <a:p>
            <a:pPr marL="0" marR="0" algn="ctr">
              <a:spcBef>
                <a:spcPts val="0"/>
              </a:spcBef>
              <a:spcAft>
                <a:spcPts val="0"/>
              </a:spcAft>
            </a:pPr>
            <a:r>
              <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214.785.7307 </a:t>
            </a:r>
            <a:endParaRPr lang="en-US" sz="16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endParaRPr>
          </a:p>
          <a:p>
            <a:pPr marL="0" marR="0" algn="ctr">
              <a:spcBef>
                <a:spcPts val="0"/>
              </a:spcBef>
              <a:spcAft>
                <a:spcPts val="0"/>
              </a:spcAft>
            </a:pP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170255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8894" y="384927"/>
            <a:ext cx="9063317" cy="2080397"/>
          </a:xfrm>
        </p:spPr>
        <p:txBody>
          <a:bodyPr/>
          <a:lstStyle/>
          <a:p>
            <a:pPr algn="l">
              <a:tabLst>
                <a:tab pos="7543800" algn="l"/>
              </a:tabLst>
            </a:pPr>
            <a:r>
              <a:rPr lang="en-US" sz="2000" b="1" i="1" dirty="0">
                <a:solidFill>
                  <a:schemeClr val="tx1"/>
                </a:solidFill>
              </a:rPr>
              <a:t>Paradigm Technical Consultants </a:t>
            </a:r>
            <a:r>
              <a:rPr lang="en-US" sz="1800" b="1" dirty="0">
                <a:solidFill>
                  <a:schemeClr val="tx1"/>
                </a:solidFill>
              </a:rPr>
              <a:t>is </a:t>
            </a:r>
            <a:r>
              <a:rPr lang="en-US" sz="1800" b="1" dirty="0" smtClean="0">
                <a:solidFill>
                  <a:schemeClr val="tx1"/>
                </a:solidFill>
              </a:rPr>
              <a:t>a </a:t>
            </a:r>
            <a:r>
              <a:rPr lang="en-US" sz="1800" b="1" dirty="0">
                <a:solidFill>
                  <a:schemeClr val="tx1"/>
                </a:solidFill>
              </a:rPr>
              <a:t>provider of Impact </a:t>
            </a:r>
            <a:r>
              <a:rPr lang="en-US" sz="1800" b="1" dirty="0" smtClean="0">
                <a:solidFill>
                  <a:schemeClr val="tx1"/>
                </a:solidFill>
              </a:rPr>
              <a:t>Sourcing, for </a:t>
            </a:r>
            <a:r>
              <a:rPr lang="en-US" sz="1800" b="1" dirty="0">
                <a:solidFill>
                  <a:schemeClr val="tx1"/>
                </a:solidFill>
              </a:rPr>
              <a:t>global information technology (IT) and business process outsourcing (BPO). Through our model we provide employment opportunities to people living at the base of the pyramid </a:t>
            </a:r>
            <a:r>
              <a:rPr lang="en-US" sz="1800" b="1" dirty="0" smtClean="0">
                <a:solidFill>
                  <a:schemeClr val="tx1"/>
                </a:solidFill>
              </a:rPr>
              <a:t>in </a:t>
            </a:r>
            <a:r>
              <a:rPr lang="en-US" sz="1800" b="1" dirty="0">
                <a:solidFill>
                  <a:schemeClr val="tx1"/>
                </a:solidFill>
              </a:rPr>
              <a:t>low employment regions globally. </a:t>
            </a:r>
            <a:r>
              <a:rPr lang="en-US" sz="1800" b="1" dirty="0" smtClean="0">
                <a:solidFill>
                  <a:schemeClr val="tx1"/>
                </a:solidFill>
              </a:rPr>
              <a:t>For more information about our services for offshore and near shore and to find more details about our IS initiatives in which we are currently engaged, please contact us.</a:t>
            </a:r>
            <a:endParaRPr lang="en-US" sz="1800" b="1" dirty="0">
              <a:solidFill>
                <a:schemeClr val="tx1"/>
              </a:solidFill>
            </a:endParaRPr>
          </a:p>
        </p:txBody>
      </p:sp>
      <p:pic>
        <p:nvPicPr>
          <p:cNvPr id="19" name="Picture 18"/>
          <p:cNvPicPr>
            <a:picLocks noChangeAspect="1"/>
          </p:cNvPicPr>
          <p:nvPr/>
        </p:nvPicPr>
        <p:blipFill>
          <a:blip r:embed="rId2"/>
          <a:stretch>
            <a:fillRect/>
          </a:stretch>
        </p:blipFill>
        <p:spPr>
          <a:xfrm>
            <a:off x="7157675" y="4593851"/>
            <a:ext cx="2038350" cy="1914525"/>
          </a:xfrm>
          <a:prstGeom prst="rect">
            <a:avLst/>
          </a:prstGeom>
        </p:spPr>
      </p:pic>
      <p:sp>
        <p:nvSpPr>
          <p:cNvPr id="21" name="TextBox 20"/>
          <p:cNvSpPr txBox="1"/>
          <p:nvPr/>
        </p:nvSpPr>
        <p:spPr>
          <a:xfrm>
            <a:off x="2794403" y="4363018"/>
            <a:ext cx="4414991" cy="461665"/>
          </a:xfrm>
          <a:prstGeom prst="rect">
            <a:avLst/>
          </a:prstGeom>
          <a:noFill/>
        </p:spPr>
        <p:txBody>
          <a:bodyPr wrap="none" rtlCol="0">
            <a:spAutoFit/>
          </a:bodyPr>
          <a:lstStyle/>
          <a:p>
            <a:r>
              <a:rPr lang="en-US" sz="2400" b="1" dirty="0" smtClean="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info@</a:t>
            </a:r>
            <a:r>
              <a:rPr lang="en-US" sz="24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paradigmtechcon.com</a:t>
            </a:r>
            <a:endParaRPr lang="en-US" sz="2400" b="1" dirty="0"/>
          </a:p>
        </p:txBody>
      </p:sp>
      <p:sp>
        <p:nvSpPr>
          <p:cNvPr id="6" name="Title 1"/>
          <p:cNvSpPr txBox="1">
            <a:spLocks/>
          </p:cNvSpPr>
          <p:nvPr/>
        </p:nvSpPr>
        <p:spPr>
          <a:xfrm>
            <a:off x="2294899" y="3017019"/>
            <a:ext cx="5414000" cy="1749419"/>
          </a:xfrm>
          <a:prstGeom prst="rect">
            <a:avLst/>
          </a:prstGeom>
        </p:spPr>
        <p:txBody>
          <a:bodyPr vert="horz" wrap="square" lIns="91440" tIns="45720" rIns="91440" bIns="45720" rtlCol="0" anchor="ctr">
            <a:noAutofit/>
          </a:bodyPr>
          <a:lstStyle/>
          <a:p>
            <a:pPr marL="0" marR="0" algn="ctr">
              <a:spcBef>
                <a:spcPts val="0"/>
              </a:spcBef>
              <a:spcAft>
                <a:spcPts val="0"/>
              </a:spcAft>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a:r>
            <a:br>
              <a:rPr lang="en-US" sz="2400" dirty="0">
                <a:effectLst/>
                <a:latin typeface="Calibri" panose="020F0502020204030204" pitchFamily="34" charset="0"/>
                <a:ea typeface="Times New Roman" panose="02020603050405020304" pitchFamily="18" charset="0"/>
                <a:cs typeface="Times New Roman" panose="02020603050405020304" pitchFamily="18" charset="0"/>
              </a:rPr>
            </a:br>
            <a:r>
              <a:rPr lang="en-US" sz="2400" dirty="0" smtClean="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Paradigm</a:t>
            </a:r>
            <a:r>
              <a:rPr lang="en-US" sz="2400" dirty="0" smtClean="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 </a:t>
            </a:r>
            <a:r>
              <a:rPr lang="en-US" sz="2400" dirty="0">
                <a:effectLst>
                  <a:glow rad="228600">
                    <a:schemeClr val="accent6">
                      <a:satMod val="175000"/>
                      <a:alpha val="40000"/>
                    </a:schemeClr>
                  </a:glow>
                  <a:reflection blurRad="6350" stA="55000" endA="300" endPos="45500" dir="5400000" sy="-100000" algn="bl"/>
                </a:effectLst>
                <a:latin typeface="Aharoni"/>
                <a:ea typeface="Times New Roman" panose="02020603050405020304" pitchFamily="18" charset="0"/>
              </a:rPr>
              <a:t>Technical Consultants, Inc</a:t>
            </a:r>
            <a:r>
              <a:rPr lang="en-US" sz="24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a:t>
            </a:r>
          </a:p>
          <a:p>
            <a:pPr algn="ctr"/>
            <a:r>
              <a:rPr lang="en-US" sz="2400" b="1" dirty="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https://paradigmtechcon.com/</a:t>
            </a:r>
            <a:endParaRPr lang="en-US" sz="24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endParaRPr>
          </a:p>
          <a:p>
            <a:pPr marL="0" marR="0" algn="ctr">
              <a:spcBef>
                <a:spcPts val="0"/>
              </a:spcBef>
              <a:spcAft>
                <a:spcPts val="0"/>
              </a:spcAft>
            </a:pPr>
            <a:r>
              <a:rPr lang="en-US" sz="24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rPr>
              <a:t>214.785.7307 </a:t>
            </a:r>
            <a:endParaRPr lang="en-US" sz="2400" b="1" dirty="0" smtClean="0">
              <a:effectLst>
                <a:glow rad="228600">
                  <a:schemeClr val="accent6">
                    <a:satMod val="175000"/>
                    <a:alpha val="40000"/>
                  </a:schemeClr>
                </a:glow>
                <a:reflection blurRad="6350" stA="55000" endA="300" endPos="45500" dir="5400000" sy="-100000" algn="bl"/>
              </a:effectLst>
              <a:latin typeface="LilyUPC"/>
              <a:ea typeface="Times New Roman" panose="02020603050405020304" pitchFamily="18" charset="0"/>
            </a:endParaRPr>
          </a:p>
          <a:p>
            <a:pPr marL="0" marR="0" algn="ctr">
              <a:spcBef>
                <a:spcPts val="0"/>
              </a:spcBef>
              <a:spcAft>
                <a:spcPts val="0"/>
              </a:spcAft>
            </a:pP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54173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822</TotalTime>
  <Words>923</Words>
  <Application>Microsoft Office PowerPoint</Application>
  <PresentationFormat>Widescreen</PresentationFormat>
  <Paragraphs>58</Paragraphs>
  <Slides>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AgfaRotisSansSerif</vt:lpstr>
      <vt:lpstr>Aharoni</vt:lpstr>
      <vt:lpstr>Arial</vt:lpstr>
      <vt:lpstr>Calibri</vt:lpstr>
      <vt:lpstr>LilyUPC</vt:lpstr>
      <vt:lpstr>Times New Roman</vt:lpstr>
      <vt:lpstr>Trebuchet MS</vt:lpstr>
      <vt:lpstr>Wingdings</vt:lpstr>
      <vt:lpstr>Wingdings 3</vt:lpstr>
      <vt:lpstr>Facet</vt:lpstr>
      <vt:lpstr> Impact Sourcing </vt:lpstr>
      <vt:lpstr> What is Impact Sourcing?  Impact Sourcing is an emerging sub-field of global outsourcing. As defined by the Global Impact Sourcing Coalition (GSIC), It is an exclusive employment practice through which companies around the globe intentionally hire and provide career development opportunities to people in different geographical locations who otherwise have limited prospects for employment (those who are at the base of the pyramid), to deliver business and social outcomes.   In Simple words: Impact Sourcing is a way to direct digital work towards people and areas (globally) that would not typically have opportunity to work with it and ensure they get financial stability because of it.   </vt:lpstr>
      <vt:lpstr> Business Benefits  Impact Sourcing provides many business benefits, including access to new and untapped sources of talent, higher levels of employee engagement, and lower attrition rates (as low as 40% in some cases), while also offering opportunities for employees (mostly youth) their first step onto a career ladder that leads to economic self-sufficiency through income growth, skills development, and professional advancement.   Impact sourcing is often seen as a win-win strategy for business leveraging this model, outsourcing service providers and outsourcing employees. </vt:lpstr>
      <vt:lpstr>Value Proposition  Based on several researches done by different organizations, the value proposition for Impact Sourcing is strong: It’s benefits are realized by those most in need, and to surrounding communities. The additive nature of Impact Sourcing—whereby clients have the opportunity to positively impact their internal Corporate Social Responsibility (CSR) agenda and have a greater positive impact on the broader communities on top of the typical business case for outsourcing—resonates with potential buyers of these services.  The key point about Impact Sourcing for an outsourcing service provider and a client is that, like any traditional outsourcing service, it must offer a good business response to a client’s desire to outsource certain functions, that could be due to lower cost, global expansion or other business reasons. Although the CSR impacts are large and of huge benefit to everyone involved, it is the business reasons (typically the cost) that initially makes Impact Sourcing attractive to many businesses.</vt:lpstr>
      <vt:lpstr>PowerPoint Presentation</vt:lpstr>
      <vt:lpstr>Business Case for IS  Impact Sourcing (IS) initiatives are in demand by several global clients and offer significant benefits to all players involved in this process. </vt:lpstr>
      <vt:lpstr> The BPO sector is growing in other emerging economies with low labor costs and comparative advantages in education and language. Countries emerging as BPO locations include China, Pakistan, Vietnam, Kenya, Philippines, South Africa, Egypt, Morocco and Ghana.   </vt:lpstr>
      <vt:lpstr>Summary</vt:lpstr>
      <vt:lpstr>Paradigm Technical Consultants is a provider of Impact Sourcing, for global information technology (IT) and business process outsourcing (BPO). Through our model we provide employment opportunities to people living at the base of the pyramid in low employment regions globally. For more information about our services for offshore and near shore and to find more details about our IS initiatives in which we are currently engaged, please contact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Recruitment Experts STC is a specialist in technical recruitment providing recruitment solutions, consulting and outsourcing services</dc:title>
  <dc:creator>Mohammed Khan</dc:creator>
  <cp:lastModifiedBy>dell</cp:lastModifiedBy>
  <cp:revision>43</cp:revision>
  <cp:lastPrinted>2017-12-08T07:30:01Z</cp:lastPrinted>
  <dcterms:created xsi:type="dcterms:W3CDTF">2017-12-08T06:27:28Z</dcterms:created>
  <dcterms:modified xsi:type="dcterms:W3CDTF">2023-03-27T08:15:41Z</dcterms:modified>
</cp:coreProperties>
</file>